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30" r:id="rId3"/>
    <p:sldId id="2147376841" r:id="rId4"/>
    <p:sldId id="3538" r:id="rId5"/>
    <p:sldId id="3533" r:id="rId6"/>
    <p:sldId id="3534" r:id="rId7"/>
    <p:sldId id="3544" r:id="rId8"/>
    <p:sldId id="3535" r:id="rId9"/>
    <p:sldId id="3508" r:id="rId10"/>
    <p:sldId id="3507" r:id="rId11"/>
    <p:sldId id="3511" r:id="rId12"/>
    <p:sldId id="3540" r:id="rId13"/>
    <p:sldId id="3510" r:id="rId14"/>
    <p:sldId id="353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173F"/>
    <a:srgbClr val="017FC8"/>
    <a:srgbClr val="018AC5"/>
    <a:srgbClr val="01417C"/>
    <a:srgbClr val="1775A9"/>
    <a:srgbClr val="194A82"/>
    <a:srgbClr val="1A5695"/>
    <a:srgbClr val="000000"/>
    <a:srgbClr val="33CCFF"/>
    <a:srgbClr val="BCB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055" autoAdjust="0"/>
    <p:restoredTop sz="94837" autoAdjust="0"/>
  </p:normalViewPr>
  <p:slideViewPr>
    <p:cSldViewPr snapToGrid="0">
      <p:cViewPr varScale="1">
        <p:scale>
          <a:sx n="61" d="100"/>
          <a:sy n="61" d="100"/>
        </p:scale>
        <p:origin x="240" y="1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38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9FE2ADA-48D0-4B93-9804-B422BBF3A1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3388D1-4F57-47E7-ACB3-B205BDD5C1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C4A10-6E17-4B6E-8F00-63F8AAD483F2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205F29-FC23-42E0-BB7F-2B2DCCA708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72504D-816C-4B6E-BC6E-75CF960EE3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9A609-03A3-4658-98B8-029209F6E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6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D70FC-B2BB-4B9D-999F-0DBF759ADCE4}" type="datetimeFigureOut">
              <a:rPr lang="ru-RU" smtClean="0"/>
              <a:t>13.05.2026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3D4A9-AB7F-40B7-ADF0-B1EC0B3F4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0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AFC4E-630F-42BB-9843-F98E9B1E2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9547" y="1122363"/>
            <a:ext cx="11152908" cy="3581984"/>
          </a:xfrm>
          <a:prstGeom prst="rect">
            <a:avLst/>
          </a:prstGeom>
          <a:effectLst/>
        </p:spPr>
        <p:txBody>
          <a:bodyPr lIns="0" tIns="0" rIns="0" bIns="0" anchor="b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algn="l">
              <a:defRPr sz="6000" b="1">
                <a:ln>
                  <a:noFill/>
                </a:ln>
                <a:solidFill>
                  <a:schemeClr val="bg1">
                    <a:alpha val="74000"/>
                  </a:schemeClr>
                </a:solidFill>
                <a:effectLst/>
              </a:defRPr>
            </a:lvl1pPr>
          </a:lstStyle>
          <a:p>
            <a:r>
              <a:rPr lang="ru-RU" dirty="0"/>
              <a:t>Образец названия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7A47E9-2333-4D31-B1F6-C6D0D742EC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547" y="4860759"/>
            <a:ext cx="11152908" cy="118952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подзаголовка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26C4EC8-FB0B-4B95-A18F-D1D166EFEF57}"/>
              </a:ext>
            </a:extLst>
          </p:cNvPr>
          <p:cNvCxnSpPr>
            <a:cxnSpLocks/>
          </p:cNvCxnSpPr>
          <p:nvPr userDrawn="1"/>
        </p:nvCxnSpPr>
        <p:spPr>
          <a:xfrm>
            <a:off x="519546" y="4782553"/>
            <a:ext cx="1115290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ата 3">
            <a:extLst>
              <a:ext uri="{FF2B5EF4-FFF2-40B4-BE49-F238E27FC236}">
                <a16:creationId xmlns:a16="http://schemas.microsoft.com/office/drawing/2014/main" id="{270EA0F1-EFAB-4137-8FC1-E9858EAA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546" y="6189431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6F1DB387-BE0D-40A3-B1E5-F42016A1D5D2}" type="datetime4">
              <a:rPr lang="ru-RU" smtClean="0"/>
              <a:pPr/>
              <a:t>13 мая 2026 г.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E8A278-A436-1042-B90A-6DC269335A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318" y="297894"/>
            <a:ext cx="2387434" cy="10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08679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лонки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A883BCE-6799-41DA-968C-C1096198E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rgbClr val="194A82"/>
                </a:solidFill>
              </a:defRPr>
            </a:lvl1pPr>
          </a:lstStyle>
          <a:p>
            <a:fld id="{C0D2401C-2EB6-49C6-B42A-07A23AB24BA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34E541-2416-4340-90B8-F489D1040938}"/>
              </a:ext>
            </a:extLst>
          </p:cNvPr>
          <p:cNvCxnSpPr>
            <a:cxnSpLocks/>
          </p:cNvCxnSpPr>
          <p:nvPr userDrawn="1"/>
        </p:nvCxnSpPr>
        <p:spPr>
          <a:xfrm>
            <a:off x="519546" y="6176963"/>
            <a:ext cx="11152909" cy="0"/>
          </a:xfrm>
          <a:prstGeom prst="line">
            <a:avLst/>
          </a:prstGeom>
          <a:ln>
            <a:solidFill>
              <a:srgbClr val="1A56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D171514B-316E-4FE0-9C4E-08B9F2D3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967728"/>
            <a:ext cx="11160125" cy="3920450"/>
          </a:xfrm>
          <a:prstGeom prst="rect">
            <a:avLst/>
          </a:prstGeom>
          <a:noFill/>
        </p:spPr>
        <p:txBody>
          <a:bodyPr lIns="0" tIns="0" rIns="0" bIns="0" numCol="2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400" b="1" dirty="0">
                <a:solidFill>
                  <a:srgbClr val="194A82"/>
                </a:solidFill>
              </a:defRPr>
            </a:lvl1pPr>
            <a:lvl2pPr marL="4572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своей сути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рыбатекст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альтернативой традиционному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вызывает 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некторых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недоумение при попытках прочитать рыбу текст. В отличии от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текст рыба на русском языке наполнит любой макет непонятным смыслом и придаст неповторимый колорит советских времен.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создании генератора мы использовали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небезизвестный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универсальный код речей. Текст генерируется абзацами случайным образом от двух до десяти предложений в абзаце, что позволяет сделать текст более привлекательным и живым для визуально-слухового восприятия.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своей сути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рыбатекст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альтернативой традиционному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вызывает 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некторых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недоумение при попытках прочитать рыбу текст. В отличии от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текст рыба на русском языке наполнит любой макет непонятным смыслом и придаст неповторимый колорит советских времен.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создании генератора мы использовали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небезизвестный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универсальный код речей. Текст генерируется абзацами случайным образом от двух до десяти предложений в абзаце, что позволяет сделать текст более привлекательным и живым для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37CE4FAA-B118-4A73-9722-862CB5CB4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367" y="1550989"/>
            <a:ext cx="11160125" cy="326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20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Заголовок 28">
            <a:extLst>
              <a:ext uri="{FF2B5EF4-FFF2-40B4-BE49-F238E27FC236}">
                <a16:creationId xmlns:a16="http://schemas.microsoft.com/office/drawing/2014/main" id="{DD942DCD-F464-4272-907B-46F4E371D8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67" y="365125"/>
            <a:ext cx="11167696" cy="89707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6F3691-D848-804C-BFF0-E4F884B7EE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7" y="6034983"/>
            <a:ext cx="1550338" cy="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колонки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A883BCE-6799-41DA-968C-C1096198E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0D2401C-2EB6-49C6-B42A-07A23AB24BA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34E541-2416-4340-90B8-F489D1040938}"/>
              </a:ext>
            </a:extLst>
          </p:cNvPr>
          <p:cNvCxnSpPr>
            <a:cxnSpLocks/>
          </p:cNvCxnSpPr>
          <p:nvPr userDrawn="1"/>
        </p:nvCxnSpPr>
        <p:spPr>
          <a:xfrm>
            <a:off x="519546" y="6176963"/>
            <a:ext cx="11152909" cy="0"/>
          </a:xfrm>
          <a:prstGeom prst="line">
            <a:avLst/>
          </a:prstGeom>
          <a:ln>
            <a:solidFill>
              <a:srgbClr val="194A8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D171514B-316E-4FE0-9C4E-08B9F2D3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1967728"/>
            <a:ext cx="4804206" cy="3920450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i="0" kern="1200">
                <a:ln>
                  <a:noFill/>
                </a:ln>
                <a:solidFill>
                  <a:srgbClr val="194A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своей сути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рыбатекст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является альтернативой традиционному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вызывает у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некторых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людей недоумение при попытках прочитать рыбу текст. В отличии от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ipsum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текст рыба на русском языке наполнит любой макет непонятным смыслом и придаст неповторимый колорит советских времен.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создании генератора мы использовали </a:t>
            </a:r>
            <a:r>
              <a:rPr lang="ru-RU" sz="1600" b="0" kern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небезизвестный</a:t>
            </a:r>
            <a:r>
              <a: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универсальный код речей. Текст генерируется абзацами случайным образом от двух до десяти предложений в абзаце, что позволяет сделать текст более привлекательным и живым для визуально-слухового восприятия.</a:t>
            </a:r>
          </a:p>
        </p:txBody>
      </p:sp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23CA0FB6-9163-44D5-B416-6F7E51894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67" y="365125"/>
            <a:ext cx="11167696" cy="89707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A5695"/>
                </a:solidFill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37CE4FAA-B118-4A73-9722-862CB5CB41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367" y="1550989"/>
            <a:ext cx="11160125" cy="326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2000" b="1" kern="1200" dirty="0" smtClean="0">
                <a:solidFill>
                  <a:srgbClr val="1A56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4C73F-28C8-364B-B1D3-AD81BCB528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7" y="6067873"/>
            <a:ext cx="1425208" cy="6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A883BCE-6799-41DA-968C-C1096198E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9255" y="6267401"/>
            <a:ext cx="2743200" cy="249237"/>
          </a:xfrm>
          <a:prstGeom prst="rect">
            <a:avLst/>
          </a:prstGeom>
          <a:effectLst>
            <a:glow rad="139700">
              <a:schemeClr val="accent1">
                <a:alpha val="98000"/>
              </a:schemeClr>
            </a:glow>
          </a:effectLst>
        </p:spPr>
        <p:txBody>
          <a:bodyPr lIns="0" tIns="0" rIns="0" bIns="0"/>
          <a:lstStyle>
            <a:lvl1pPr algn="r">
              <a:defRPr sz="1200">
                <a:solidFill>
                  <a:srgbClr val="1A5695"/>
                </a:solidFill>
              </a:defRPr>
            </a:lvl1pPr>
          </a:lstStyle>
          <a:p>
            <a:fld id="{C0D2401C-2EB6-49C6-B42A-07A23AB24BA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34E541-2416-4340-90B8-F489D1040938}"/>
              </a:ext>
            </a:extLst>
          </p:cNvPr>
          <p:cNvCxnSpPr>
            <a:cxnSpLocks/>
          </p:cNvCxnSpPr>
          <p:nvPr userDrawn="1"/>
        </p:nvCxnSpPr>
        <p:spPr>
          <a:xfrm>
            <a:off x="519546" y="6176963"/>
            <a:ext cx="11152909" cy="0"/>
          </a:xfrm>
          <a:prstGeom prst="line">
            <a:avLst/>
          </a:prstGeom>
          <a:ln>
            <a:solidFill>
              <a:srgbClr val="194A8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>
            <a:extLst>
              <a:ext uri="{FF2B5EF4-FFF2-40B4-BE49-F238E27FC236}">
                <a16:creationId xmlns:a16="http://schemas.microsoft.com/office/drawing/2014/main" id="{D171514B-316E-4FE0-9C4E-08B9F2D34F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1967728"/>
            <a:ext cx="4804206" cy="3920450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2000" b="1" kern="1200" dirty="0">
                <a:solidFill>
                  <a:srgbClr val="1A56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R="0" algn="r" rtl="0"/>
            <a: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  <a:t>В приложении имеется </a:t>
            </a:r>
            <a:b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</a:br>
            <a: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  <a:t>актуальный статус </a:t>
            </a:r>
            <a:b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</a:br>
            <a: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  <a:t>выполнения по всем </a:t>
            </a:r>
            <a:b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</a:br>
            <a: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  <a:t>работам остановочного </a:t>
            </a:r>
            <a:b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</a:br>
            <a:r>
              <a:rPr lang="ru-RU" sz="1800" b="0" i="0" u="none" strike="noStrike" baseline="30000" dirty="0">
                <a:solidFill>
                  <a:srgbClr val="000000"/>
                </a:solidFill>
                <a:latin typeface="Akrobat" panose="00000600000000000000" pitchFamily="50" charset="-52"/>
              </a:rPr>
              <a:t>ремонта.</a:t>
            </a:r>
          </a:p>
        </p:txBody>
      </p:sp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23CA0FB6-9163-44D5-B416-6F7E51894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67" y="365125"/>
            <a:ext cx="11167696" cy="89707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A5695"/>
                </a:solidFill>
              </a:defRPr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37CE4FAA-B118-4A73-9722-862CB5CB41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367" y="1550989"/>
            <a:ext cx="11160125" cy="3263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2000" b="1" kern="1200" dirty="0" smtClean="0">
                <a:solidFill>
                  <a:srgbClr val="1A56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A184E1-A384-754F-AF3A-FD65CB2AE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7" y="6067873"/>
            <a:ext cx="1425208" cy="6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83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колонки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2">
            <a:extLst>
              <a:ext uri="{FF2B5EF4-FFF2-40B4-BE49-F238E27FC236}">
                <a16:creationId xmlns:a16="http://schemas.microsoft.com/office/drawing/2014/main" id="{1A883BCE-6799-41DA-968C-C1096198E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fld id="{C0D2401C-2EB6-49C6-B42A-07A23AB24BA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234E541-2416-4340-90B8-F489D1040938}"/>
              </a:ext>
            </a:extLst>
          </p:cNvPr>
          <p:cNvCxnSpPr>
            <a:cxnSpLocks/>
          </p:cNvCxnSpPr>
          <p:nvPr userDrawn="1"/>
        </p:nvCxnSpPr>
        <p:spPr>
          <a:xfrm>
            <a:off x="519546" y="6176963"/>
            <a:ext cx="11152909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23CA0FB6-9163-44D5-B416-6F7E51894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67" y="365125"/>
            <a:ext cx="11167696" cy="89707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ru-RU" dirty="0"/>
              <a:t>Образец заголовка слайда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BB471B-1728-0046-B8CC-26C72BEA59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17" y="6034983"/>
            <a:ext cx="1550338" cy="71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0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281F4D27-281B-4AB2-8258-BB34C0EB97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550" y="1241425"/>
            <a:ext cx="11118850" cy="4737100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05A3138-5192-43E7-A7EB-0A4BA1199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6" y="619851"/>
            <a:ext cx="11152414" cy="370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1B1E8-0152-4947-B84C-375C585BF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00" y="6492875"/>
            <a:ext cx="427264" cy="365125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635B6F-82D3-49CC-A581-F3013A80F2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2516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  <p15:guide id="2" orient="horz" pos="359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9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2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>
              <a:alpha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hyperlink" Target="http://databriz.com/" TargetMode="External"/><Relationship Id="rId7" Type="http://schemas.openxmlformats.org/officeDocument/2006/relationships/image" Target="../media/image52.png"/><Relationship Id="rId2" Type="http://schemas.openxmlformats.org/officeDocument/2006/relationships/hyperlink" Target="mailto:kudrinsky@databriz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10" Type="http://schemas.openxmlformats.org/officeDocument/2006/relationships/image" Target="../media/image82.gif"/><Relationship Id="rId4" Type="http://schemas.openxmlformats.org/officeDocument/2006/relationships/image" Target="../media/image78.jpeg"/><Relationship Id="rId9" Type="http://schemas.openxmlformats.org/officeDocument/2006/relationships/hyperlink" Target="mailto:info@ultimatec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21" Type="http://schemas.openxmlformats.org/officeDocument/2006/relationships/image" Target="../media/image31.png"/><Relationship Id="rId34" Type="http://schemas.openxmlformats.org/officeDocument/2006/relationships/image" Target="../media/image44.sv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sv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5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6C97B-D32C-4C74-9A8C-1CF660A1E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547" y="1139623"/>
            <a:ext cx="11152908" cy="3581984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Система управления </a:t>
            </a:r>
            <a:br>
              <a:rPr lang="ru-RU" sz="4400" dirty="0">
                <a:solidFill>
                  <a:schemeClr val="bg1"/>
                </a:solidFill>
              </a:rPr>
            </a:br>
            <a:r>
              <a:rPr lang="ru-RU" sz="4400" dirty="0">
                <a:solidFill>
                  <a:schemeClr val="bg1"/>
                </a:solidFill>
              </a:rPr>
              <a:t>остановочными ремонтами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ABF646EE-07DD-40C5-84A5-0455984EC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Программная платформа «</a:t>
            </a:r>
            <a:r>
              <a:rPr lang="ru-RU" dirty="0" err="1"/>
              <a:t>Датабриз</a:t>
            </a:r>
            <a:r>
              <a:rPr lang="ru-RU" dirty="0"/>
              <a:t>» с применением искусственного  интеллекта с открытым исходным кодом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6A4070-C06E-47C8-B862-E8F21742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fld id="{6F1DB387-BE0D-40A3-B1E5-F42016A1D5D2}" type="datetime4">
              <a:rPr lang="ru-RU" smtClean="0"/>
              <a:pPr/>
              <a:t>13 мая 2026 г.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B13BF3D-4F51-144A-B1C4-25403BD95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829" y="350521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1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D137-344E-4BA7-8085-879E279D7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50775" y="6269592"/>
            <a:ext cx="2232858" cy="249237"/>
          </a:xfrm>
        </p:spPr>
        <p:txBody>
          <a:bodyPr/>
          <a:lstStyle/>
          <a:p>
            <a:fld id="{C0D2401C-2EB6-49C6-B42A-07A23AB24BA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C184C1-03CB-4C3A-AEC1-9A281D8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4619407" cy="4713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Результаты внедрения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A2F6A1-4C79-2D4C-BF43-F415798F3C16}"/>
              </a:ext>
            </a:extLst>
          </p:cNvPr>
          <p:cNvSpPr/>
          <p:nvPr/>
        </p:nvSpPr>
        <p:spPr>
          <a:xfrm>
            <a:off x="480771" y="5186295"/>
            <a:ext cx="1311359" cy="888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Главные специалисты по цехам, видам работ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9835FF-365B-C84D-84C9-10B0CF9A1859}"/>
              </a:ext>
            </a:extLst>
          </p:cNvPr>
          <p:cNvSpPr/>
          <p:nvPr/>
        </p:nvSpPr>
        <p:spPr>
          <a:xfrm>
            <a:off x="480771" y="2969483"/>
            <a:ext cx="2792921" cy="20724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Единое окно планирования графика работ остановочного ремонта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B80483D-98D6-A248-AE8B-1C23C2E2220D}"/>
              </a:ext>
            </a:extLst>
          </p:cNvPr>
          <p:cNvSpPr/>
          <p:nvPr/>
        </p:nvSpPr>
        <p:spPr>
          <a:xfrm>
            <a:off x="626251" y="3602867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Сроки, связи между работами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CE5DDB5-3BCD-7E47-94BA-BEBAEAAEC794}"/>
              </a:ext>
            </a:extLst>
          </p:cNvPr>
          <p:cNvSpPr/>
          <p:nvPr/>
        </p:nvSpPr>
        <p:spPr>
          <a:xfrm>
            <a:off x="480771" y="1940835"/>
            <a:ext cx="2792921" cy="888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Сквозной процесс планирования. </a:t>
            </a:r>
          </a:p>
          <a:p>
            <a:pPr algn="ctr"/>
            <a:r>
              <a:rPr lang="ru-RU" sz="1200" dirty="0"/>
              <a:t>Автоматический расчёт сроков. Балансировка ресурсов в онлайн.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3533011-3E04-E342-AE3A-96D3C834D7AB}"/>
              </a:ext>
            </a:extLst>
          </p:cNvPr>
          <p:cNvSpPr/>
          <p:nvPr/>
        </p:nvSpPr>
        <p:spPr>
          <a:xfrm>
            <a:off x="1962332" y="5186295"/>
            <a:ext cx="1311359" cy="888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r>
              <a:rPr lang="ru-RU" sz="1200" dirty="0"/>
              <a:t> на предприятиях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560C17E-463D-5840-BFD5-8B3D9D42CAD9}"/>
              </a:ext>
            </a:extLst>
          </p:cNvPr>
          <p:cNvCxnSpPr>
            <a:cxnSpLocks/>
          </p:cNvCxnSpPr>
          <p:nvPr/>
        </p:nvCxnSpPr>
        <p:spPr>
          <a:xfrm>
            <a:off x="3273001" y="4145777"/>
            <a:ext cx="483140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36CF88F3-8F77-9B4E-A3E2-ECD20CEA22B2}"/>
              </a:ext>
            </a:extLst>
          </p:cNvPr>
          <p:cNvSpPr/>
          <p:nvPr/>
        </p:nvSpPr>
        <p:spPr>
          <a:xfrm>
            <a:off x="3756901" y="3924276"/>
            <a:ext cx="480601" cy="4713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C3BAA-1062-B84B-9D0A-5C8107A51182}"/>
              </a:ext>
            </a:extLst>
          </p:cNvPr>
          <p:cNvSpPr txBox="1"/>
          <p:nvPr/>
        </p:nvSpPr>
        <p:spPr>
          <a:xfrm>
            <a:off x="3340761" y="4395624"/>
            <a:ext cx="128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Начало ремонта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AF3D38A7-72C4-794E-AE57-5BFFE1FFAEE1}"/>
              </a:ext>
            </a:extLst>
          </p:cNvPr>
          <p:cNvCxnSpPr>
            <a:cxnSpLocks/>
          </p:cNvCxnSpPr>
          <p:nvPr/>
        </p:nvCxnSpPr>
        <p:spPr>
          <a:xfrm>
            <a:off x="4240150" y="4152165"/>
            <a:ext cx="439198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Заголовок 2">
            <a:extLst>
              <a:ext uri="{FF2B5EF4-FFF2-40B4-BE49-F238E27FC236}">
                <a16:creationId xmlns:a16="http://schemas.microsoft.com/office/drawing/2014/main" id="{1AD2C9DE-FFEC-D940-B6FD-A1161D3D62A1}"/>
              </a:ext>
            </a:extLst>
          </p:cNvPr>
          <p:cNvSpPr txBox="1">
            <a:spLocks/>
          </p:cNvSpPr>
          <p:nvPr/>
        </p:nvSpPr>
        <p:spPr>
          <a:xfrm>
            <a:off x="5250058" y="356523"/>
            <a:ext cx="6564592" cy="671661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Высокая прозрачность, решения в </a:t>
            </a:r>
            <a:r>
              <a:rPr lang="ru-RU" sz="2000" dirty="0" err="1"/>
              <a:t>онлайне</a:t>
            </a:r>
            <a:r>
              <a:rPr lang="ru-RU" sz="2000" dirty="0"/>
              <a:t>.</a:t>
            </a:r>
          </a:p>
          <a:p>
            <a:r>
              <a:rPr lang="ru-RU" sz="2000" dirty="0"/>
              <a:t>Повышение качества «</a:t>
            </a:r>
            <a:r>
              <a:rPr lang="ru-RU" sz="2000" dirty="0" err="1"/>
              <a:t>микроменеджмента</a:t>
            </a:r>
            <a:r>
              <a:rPr lang="ru-RU" sz="2000" dirty="0"/>
              <a:t>».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111" name="Овал 110">
            <a:extLst>
              <a:ext uri="{FF2B5EF4-FFF2-40B4-BE49-F238E27FC236}">
                <a16:creationId xmlns:a16="http://schemas.microsoft.com/office/drawing/2014/main" id="{8FDD52E1-ED03-8B45-9D5E-8FC039E8FC64}"/>
              </a:ext>
            </a:extLst>
          </p:cNvPr>
          <p:cNvSpPr/>
          <p:nvPr/>
        </p:nvSpPr>
        <p:spPr>
          <a:xfrm>
            <a:off x="11173917" y="3922982"/>
            <a:ext cx="480601" cy="4713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086DFA-B98E-AC4B-BFDA-2A80E98592A1}"/>
              </a:ext>
            </a:extLst>
          </p:cNvPr>
          <p:cNvSpPr txBox="1"/>
          <p:nvPr/>
        </p:nvSpPr>
        <p:spPr>
          <a:xfrm>
            <a:off x="10758537" y="4412642"/>
            <a:ext cx="131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Конец </a:t>
            </a:r>
            <a:br>
              <a:rPr lang="ru-RU" dirty="0"/>
            </a:br>
            <a:r>
              <a:rPr lang="ru-RU" dirty="0"/>
              <a:t>ремонта</a:t>
            </a:r>
          </a:p>
        </p:txBody>
      </p: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CD531579-7E3C-D04B-AF9E-C0A0EDF78C39}"/>
              </a:ext>
            </a:extLst>
          </p:cNvPr>
          <p:cNvCxnSpPr>
            <a:cxnSpLocks/>
          </p:cNvCxnSpPr>
          <p:nvPr/>
        </p:nvCxnSpPr>
        <p:spPr>
          <a:xfrm>
            <a:off x="10734719" y="4152165"/>
            <a:ext cx="439198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1" name="Стрелка вправо с вырезом 120">
            <a:extLst>
              <a:ext uri="{FF2B5EF4-FFF2-40B4-BE49-F238E27FC236}">
                <a16:creationId xmlns:a16="http://schemas.microsoft.com/office/drawing/2014/main" id="{645598B1-8A9C-3343-AAB0-B0B9EB0E67FB}"/>
              </a:ext>
            </a:extLst>
          </p:cNvPr>
          <p:cNvSpPr/>
          <p:nvPr/>
        </p:nvSpPr>
        <p:spPr>
          <a:xfrm>
            <a:off x="429673" y="911529"/>
            <a:ext cx="3079067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Планирование</a:t>
            </a:r>
          </a:p>
        </p:txBody>
      </p:sp>
      <p:sp>
        <p:nvSpPr>
          <p:cNvPr id="125" name="Заголовок 2">
            <a:extLst>
              <a:ext uri="{FF2B5EF4-FFF2-40B4-BE49-F238E27FC236}">
                <a16:creationId xmlns:a16="http://schemas.microsoft.com/office/drawing/2014/main" id="{F7C77B05-6CF9-0641-AE27-246C74ABA359}"/>
              </a:ext>
            </a:extLst>
          </p:cNvPr>
          <p:cNvSpPr txBox="1">
            <a:spLocks/>
          </p:cNvSpPr>
          <p:nvPr/>
        </p:nvSpPr>
        <p:spPr>
          <a:xfrm>
            <a:off x="5709255" y="6187374"/>
            <a:ext cx="5860328" cy="584553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Подрядчики и исполнители вовлечены в цикл управления сроками </a:t>
            </a:r>
            <a:br>
              <a:rPr lang="ru-RU" dirty="0"/>
            </a:br>
            <a:endParaRPr lang="ru-RU" dirty="0"/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6C304D19-C8A8-B346-A18D-4EC4E0BBF503}"/>
              </a:ext>
            </a:extLst>
          </p:cNvPr>
          <p:cNvSpPr/>
          <p:nvPr/>
        </p:nvSpPr>
        <p:spPr>
          <a:xfrm>
            <a:off x="626251" y="4095457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Балансировка ресурсов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AD215E19-1350-2D43-A1CC-B242F0CB25D0}"/>
              </a:ext>
            </a:extLst>
          </p:cNvPr>
          <p:cNvSpPr/>
          <p:nvPr/>
        </p:nvSpPr>
        <p:spPr>
          <a:xfrm>
            <a:off x="626250" y="4589470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Единый график по всем видам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C664D84-2FE4-E342-B8CD-F3CA94FC2185}"/>
              </a:ext>
            </a:extLst>
          </p:cNvPr>
          <p:cNvSpPr txBox="1"/>
          <p:nvPr/>
        </p:nvSpPr>
        <p:spPr>
          <a:xfrm>
            <a:off x="575480" y="1398650"/>
            <a:ext cx="2663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График формируется на основе архивных фактических сроков 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id="{4276E76E-FDDD-C144-88BF-6568B5FEAC7F}"/>
              </a:ext>
            </a:extLst>
          </p:cNvPr>
          <p:cNvSpPr/>
          <p:nvPr/>
        </p:nvSpPr>
        <p:spPr>
          <a:xfrm>
            <a:off x="4666429" y="5186295"/>
            <a:ext cx="2792229" cy="888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Представители подрядчика, Исполнители. Глав. специалисты по цехам, видам работ. Планировщики, </a:t>
            </a:r>
            <a:r>
              <a:rPr lang="ru-RU" sz="1200" dirty="0" err="1"/>
              <a:t>графиковщики</a:t>
            </a:r>
            <a:r>
              <a:rPr lang="ru-RU" sz="1200" dirty="0"/>
              <a:t>. Главные инженеры. 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id="{E511C0A3-F6B4-194A-8725-F7E147EC2780}"/>
              </a:ext>
            </a:extLst>
          </p:cNvPr>
          <p:cNvSpPr/>
          <p:nvPr/>
        </p:nvSpPr>
        <p:spPr>
          <a:xfrm>
            <a:off x="4666429" y="2969483"/>
            <a:ext cx="2792921" cy="20724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Единое окно постановки задач, Мобильное приложение</a:t>
            </a: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27B79CE1-F03A-A54B-AF33-3AD98AF3E156}"/>
              </a:ext>
            </a:extLst>
          </p:cNvPr>
          <p:cNvSpPr/>
          <p:nvPr/>
        </p:nvSpPr>
        <p:spPr>
          <a:xfrm>
            <a:off x="4811909" y="3602867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Версии плана (базовый, </a:t>
            </a:r>
            <a:r>
              <a:rPr lang="ru-RU" sz="1200" dirty="0" err="1"/>
              <a:t>скорр</a:t>
            </a:r>
            <a:r>
              <a:rPr lang="ru-RU" sz="1200" dirty="0"/>
              <a:t>.)</a:t>
            </a:r>
          </a:p>
        </p:txBody>
      </p:sp>
      <p:sp>
        <p:nvSpPr>
          <p:cNvPr id="134" name="Прямоугольник 133">
            <a:extLst>
              <a:ext uri="{FF2B5EF4-FFF2-40B4-BE49-F238E27FC236}">
                <a16:creationId xmlns:a16="http://schemas.microsoft.com/office/drawing/2014/main" id="{E573C339-112B-D545-B852-0315EE87F2E3}"/>
              </a:ext>
            </a:extLst>
          </p:cNvPr>
          <p:cNvSpPr/>
          <p:nvPr/>
        </p:nvSpPr>
        <p:spPr>
          <a:xfrm>
            <a:off x="4666429" y="1940835"/>
            <a:ext cx="2792921" cy="888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Внесение факта и фотоотчетов исполнителями на объекте ремонта.  Добавление внеплановых работ, корректировка графика в </a:t>
            </a:r>
            <a:r>
              <a:rPr lang="ru-RU" sz="1200" dirty="0" err="1"/>
              <a:t>онлайне</a:t>
            </a:r>
            <a:r>
              <a:rPr lang="ru-RU" sz="1200" dirty="0"/>
              <a:t>.  </a:t>
            </a:r>
          </a:p>
        </p:txBody>
      </p:sp>
      <p:cxnSp>
        <p:nvCxnSpPr>
          <p:cNvPr id="136" name="Прямая со стрелкой 135">
            <a:extLst>
              <a:ext uri="{FF2B5EF4-FFF2-40B4-BE49-F238E27FC236}">
                <a16:creationId xmlns:a16="http://schemas.microsoft.com/office/drawing/2014/main" id="{59A6993E-E85A-DF49-AA9B-BF97F60E3782}"/>
              </a:ext>
            </a:extLst>
          </p:cNvPr>
          <p:cNvCxnSpPr>
            <a:cxnSpLocks/>
          </p:cNvCxnSpPr>
          <p:nvPr/>
        </p:nvCxnSpPr>
        <p:spPr>
          <a:xfrm>
            <a:off x="7458659" y="4145777"/>
            <a:ext cx="483140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7" name="Стрелка вправо с вырезом 136">
            <a:extLst>
              <a:ext uri="{FF2B5EF4-FFF2-40B4-BE49-F238E27FC236}">
                <a16:creationId xmlns:a16="http://schemas.microsoft.com/office/drawing/2014/main" id="{E9D0149D-30B2-9D4C-8F95-73958E297E77}"/>
              </a:ext>
            </a:extLst>
          </p:cNvPr>
          <p:cNvSpPr/>
          <p:nvPr/>
        </p:nvSpPr>
        <p:spPr>
          <a:xfrm>
            <a:off x="4601608" y="923187"/>
            <a:ext cx="3079067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Мониторинг и контроль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4880E409-C2D3-3648-8E4C-6064CE9009E6}"/>
              </a:ext>
            </a:extLst>
          </p:cNvPr>
          <p:cNvSpPr/>
          <p:nvPr/>
        </p:nvSpPr>
        <p:spPr>
          <a:xfrm>
            <a:off x="4811909" y="4095457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Чаты, история статусов задач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C6C084E3-ACA0-1E40-97FC-8233C04C55A7}"/>
              </a:ext>
            </a:extLst>
          </p:cNvPr>
          <p:cNvSpPr/>
          <p:nvPr/>
        </p:nvSpPr>
        <p:spPr>
          <a:xfrm>
            <a:off x="4811908" y="4589470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Фото-видео отчеты, индикаторы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42E486EF-5E9B-4243-BAE5-570E7534F613}"/>
              </a:ext>
            </a:extLst>
          </p:cNvPr>
          <p:cNvSpPr txBox="1"/>
          <p:nvPr/>
        </p:nvSpPr>
        <p:spPr>
          <a:xfrm>
            <a:off x="4666429" y="1398650"/>
            <a:ext cx="279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Решения принимаются в </a:t>
            </a:r>
            <a:r>
              <a:rPr lang="ru-RU" dirty="0" err="1"/>
              <a:t>онлайне</a:t>
            </a:r>
            <a:r>
              <a:rPr lang="ru-RU" dirty="0"/>
              <a:t>. Штаб отменяется или за 15 минут.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:a16="http://schemas.microsoft.com/office/drawing/2014/main" id="{54CD9A19-9D2B-D64D-8CD8-683FCEE0355E}"/>
              </a:ext>
            </a:extLst>
          </p:cNvPr>
          <p:cNvSpPr/>
          <p:nvPr/>
        </p:nvSpPr>
        <p:spPr>
          <a:xfrm>
            <a:off x="7941799" y="5186295"/>
            <a:ext cx="1311359" cy="888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Главные специалисты по цехам, видам работ</a:t>
            </a:r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F8A3A2D6-3E40-B540-922E-AFB124C6B7F7}"/>
              </a:ext>
            </a:extLst>
          </p:cNvPr>
          <p:cNvSpPr/>
          <p:nvPr/>
        </p:nvSpPr>
        <p:spPr>
          <a:xfrm>
            <a:off x="7941799" y="2969483"/>
            <a:ext cx="2792921" cy="207240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Статистика для анализа в онлайн-режиме, в </a:t>
            </a:r>
            <a:r>
              <a:rPr lang="ru-RU" sz="1200" dirty="0" err="1"/>
              <a:t>т.ч</a:t>
            </a:r>
            <a:r>
              <a:rPr lang="ru-RU" sz="1200" dirty="0"/>
              <a:t>. на мобильных тел.</a:t>
            </a:r>
          </a:p>
        </p:txBody>
      </p:sp>
      <p:sp>
        <p:nvSpPr>
          <p:cNvPr id="143" name="Прямоугольник 142">
            <a:extLst>
              <a:ext uri="{FF2B5EF4-FFF2-40B4-BE49-F238E27FC236}">
                <a16:creationId xmlns:a16="http://schemas.microsoft.com/office/drawing/2014/main" id="{11BF3678-B8ED-464F-8185-A6157C848399}"/>
              </a:ext>
            </a:extLst>
          </p:cNvPr>
          <p:cNvSpPr/>
          <p:nvPr/>
        </p:nvSpPr>
        <p:spPr>
          <a:xfrm>
            <a:off x="8087279" y="3587663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Аналитические </a:t>
            </a:r>
            <a:r>
              <a:rPr lang="ru-RU" sz="1200" dirty="0" err="1"/>
              <a:t>дашборды</a:t>
            </a:r>
            <a:endParaRPr lang="ru-RU" sz="1200" dirty="0"/>
          </a:p>
        </p:txBody>
      </p:sp>
      <p:sp>
        <p:nvSpPr>
          <p:cNvPr id="144" name="Прямоугольник 143">
            <a:extLst>
              <a:ext uri="{FF2B5EF4-FFF2-40B4-BE49-F238E27FC236}">
                <a16:creationId xmlns:a16="http://schemas.microsoft.com/office/drawing/2014/main" id="{A305906E-587C-1744-85D1-044477E2E8C8}"/>
              </a:ext>
            </a:extLst>
          </p:cNvPr>
          <p:cNvSpPr/>
          <p:nvPr/>
        </p:nvSpPr>
        <p:spPr>
          <a:xfrm>
            <a:off x="7941799" y="1940835"/>
            <a:ext cx="2792921" cy="8880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Онлайн-анализ хода ремонта, в том числе отклонений, фото-видеоматериалов, внеплановых объемов, истории решений в чатах.  </a:t>
            </a:r>
          </a:p>
        </p:txBody>
      </p: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1322FC31-8579-E942-A4E3-6DF0A35BADFA}"/>
              </a:ext>
            </a:extLst>
          </p:cNvPr>
          <p:cNvSpPr/>
          <p:nvPr/>
        </p:nvSpPr>
        <p:spPr>
          <a:xfrm>
            <a:off x="9423360" y="5186295"/>
            <a:ext cx="1311359" cy="888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r>
              <a:rPr lang="ru-RU" sz="1200" dirty="0"/>
              <a:t> на предприятиях</a:t>
            </a:r>
          </a:p>
        </p:txBody>
      </p:sp>
      <p:sp>
        <p:nvSpPr>
          <p:cNvPr id="146" name="Стрелка вправо с вырезом 145">
            <a:extLst>
              <a:ext uri="{FF2B5EF4-FFF2-40B4-BE49-F238E27FC236}">
                <a16:creationId xmlns:a16="http://schemas.microsoft.com/office/drawing/2014/main" id="{EDD4470D-E587-2E47-A205-8D1E346D6E58}"/>
              </a:ext>
            </a:extLst>
          </p:cNvPr>
          <p:cNvSpPr/>
          <p:nvPr/>
        </p:nvSpPr>
        <p:spPr>
          <a:xfrm>
            <a:off x="7875251" y="952962"/>
            <a:ext cx="3079067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</a:t>
            </a: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9B50A6CA-34FD-7E41-A578-D65B521382A7}"/>
              </a:ext>
            </a:extLst>
          </p:cNvPr>
          <p:cNvSpPr/>
          <p:nvPr/>
        </p:nvSpPr>
        <p:spPr>
          <a:xfrm>
            <a:off x="8087279" y="4080253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Отклонения от плана, причины</a:t>
            </a: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58EEBDF4-B6A8-6546-9596-16B6C726AE36}"/>
              </a:ext>
            </a:extLst>
          </p:cNvPr>
          <p:cNvSpPr/>
          <p:nvPr/>
        </p:nvSpPr>
        <p:spPr>
          <a:xfrm>
            <a:off x="8087278" y="4574266"/>
            <a:ext cx="2518451" cy="3774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Варианты решения проблем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9330D04-9AEA-C24F-AA4C-C1E4BBE38FE6}"/>
              </a:ext>
            </a:extLst>
          </p:cNvPr>
          <p:cNvSpPr txBox="1"/>
          <p:nvPr/>
        </p:nvSpPr>
        <p:spPr>
          <a:xfrm>
            <a:off x="7967138" y="1383446"/>
            <a:ext cx="273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Аналитические </a:t>
            </a:r>
            <a:r>
              <a:rPr lang="ru-RU" dirty="0" err="1"/>
              <a:t>дашборды</a:t>
            </a:r>
            <a:r>
              <a:rPr lang="ru-RU" dirty="0"/>
              <a:t> доступны в ходе выполнения работ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0C30BD5-EB94-CB49-8ED3-18B4C8047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3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CB626-7FB2-4722-BAF1-E8BFE1D1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635B6F-82D3-49CC-A581-F3013A80F284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63AECEBE-18AE-5346-B97C-5F315B724BBC}"/>
              </a:ext>
            </a:extLst>
          </p:cNvPr>
          <p:cNvGraphicFramePr>
            <a:graphicFrameLocks noGrp="1"/>
          </p:cNvGraphicFramePr>
          <p:nvPr/>
        </p:nvGraphicFramePr>
        <p:xfrm>
          <a:off x="323544" y="827169"/>
          <a:ext cx="11544912" cy="584826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419656">
                  <a:extLst>
                    <a:ext uri="{9D8B030D-6E8A-4147-A177-3AD203B41FA5}">
                      <a16:colId xmlns:a16="http://schemas.microsoft.com/office/drawing/2014/main" val="111974429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15071476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1961291053"/>
                    </a:ext>
                  </a:extLst>
                </a:gridCol>
                <a:gridCol w="3734106">
                  <a:extLst>
                    <a:ext uri="{9D8B030D-6E8A-4147-A177-3AD203B41FA5}">
                      <a16:colId xmlns:a16="http://schemas.microsoft.com/office/drawing/2014/main" val="3352988112"/>
                    </a:ext>
                  </a:extLst>
                </a:gridCol>
              </a:tblGrid>
              <a:tr h="301950">
                <a:tc>
                  <a:txBody>
                    <a:bodyPr/>
                    <a:lstStyle/>
                    <a:p>
                      <a:r>
                        <a:rPr lang="ru-RU" sz="1500" dirty="0"/>
                        <a:t>Показатель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Было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Стало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Комментарий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1535551336"/>
                  </a:ext>
                </a:extLst>
              </a:tr>
              <a:tr h="150441"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времени на сбор данных о статусе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120 ч/часов = (30+10)*(2,5+0,5). </a:t>
                      </a:r>
                      <a:br>
                        <a:rPr lang="ru-RU" sz="1500" dirty="0"/>
                      </a:br>
                      <a:endParaRPr lang="ru-RU" sz="1500" dirty="0"/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0 ч/часов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Процент выполнения и отклонения система считает автоматически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1827001538"/>
                  </a:ext>
                </a:extLst>
              </a:tr>
              <a:tr h="766489"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времени штабов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2400 ч/часов.</a:t>
                      </a:r>
                    </a:p>
                    <a:p>
                      <a:r>
                        <a:rPr lang="ru-RU" sz="1500" dirty="0"/>
                        <a:t>40 дней по 1,5 часа (30 мин утром+1ч вечером), 40 участников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400 ч/часов.</a:t>
                      </a:r>
                    </a:p>
                    <a:p>
                      <a:r>
                        <a:rPr lang="ru-RU" sz="1500" dirty="0"/>
                        <a:t>40 дней по 0,5 часа, 20 участников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Сократилось и время проведения штаба и число участников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2547146984"/>
                  </a:ext>
                </a:extLst>
              </a:tr>
              <a:tr h="534220">
                <a:tc>
                  <a:txBody>
                    <a:bodyPr/>
                    <a:lstStyle/>
                    <a:p>
                      <a:r>
                        <a:rPr lang="ru-RU" sz="1500" dirty="0"/>
                        <a:t>Повышение скорости принятия решений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2-4 часов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1-2 часа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За счет онлайн-режима можно сократить срок работ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3996408914"/>
                  </a:ext>
                </a:extLst>
              </a:tr>
              <a:tr h="766489">
                <a:tc>
                  <a:txBody>
                    <a:bodyPr/>
                    <a:lstStyle/>
                    <a:p>
                      <a:r>
                        <a:rPr lang="ru-RU" sz="1500" dirty="0"/>
                        <a:t>Формирование единого цифрового следа ремонта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История планируемых и выполненных работ была децентрализована, что значительно затрудняло проведение план-</a:t>
                      </a:r>
                      <a:r>
                        <a:rPr lang="ru-RU" sz="1500" dirty="0" err="1"/>
                        <a:t>фактного</a:t>
                      </a:r>
                      <a:r>
                        <a:rPr lang="ru-RU" sz="1500" dirty="0"/>
                        <a:t> анализа.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Подробная история работ с план-факт-отклонением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Цифровой след может позволить оптимизировать срок следующего ремонта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2605754379"/>
                  </a:ext>
                </a:extLst>
              </a:tr>
              <a:tr h="116403">
                <a:tc>
                  <a:txBody>
                    <a:bodyPr/>
                    <a:lstStyle/>
                    <a:p>
                      <a:r>
                        <a:rPr lang="ru-RU" sz="1500" dirty="0"/>
                        <a:t>Упрощение коммуникаций и фото-архив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Десятки чатов в </a:t>
                      </a:r>
                      <a:r>
                        <a:rPr lang="en-US" sz="1500" dirty="0"/>
                        <a:t>Viber, WhatsApp</a:t>
                      </a:r>
                      <a:endParaRPr lang="ru-RU" sz="1500" dirty="0"/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Единая история сообщений с фотографиями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Централизация общения исполнителей и ответственных сокращает время взаимодействия. 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1634359160"/>
                  </a:ext>
                </a:extLst>
              </a:tr>
              <a:tr h="766489">
                <a:tc>
                  <a:txBody>
                    <a:bodyPr/>
                    <a:lstStyle/>
                    <a:p>
                      <a:r>
                        <a:rPr lang="ru-RU" sz="1500" dirty="0"/>
                        <a:t>Ведение актуального графика перечня работ в режиме реального времени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График обновлялся раз в день путем обсуждения на штабе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График обновляется в режиме реального времени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Онлайн-график доступен на смартфоне, планшете и  стационарном компьютере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3341131568"/>
                  </a:ext>
                </a:extLst>
              </a:tr>
              <a:tr h="766489">
                <a:tc>
                  <a:txBody>
                    <a:bodyPr/>
                    <a:lstStyle/>
                    <a:p>
                      <a:r>
                        <a:rPr lang="ru-RU" sz="1500" dirty="0"/>
                        <a:t>Единая база контактов всех участников ремонта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Чтобы найти телефон исполнителя приходилось обзванивать сотрудников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Из приложения можно сразу позвонить</a:t>
                      </a:r>
                    </a:p>
                  </a:txBody>
                  <a:tcPr marL="69681" marR="69681" marT="34840" marB="34840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Сокращение времени на решение оперативных вопросов</a:t>
                      </a:r>
                    </a:p>
                  </a:txBody>
                  <a:tcPr marL="69681" marR="69681" marT="34840" marB="34840"/>
                </a:tc>
                <a:extLst>
                  <a:ext uri="{0D108BD9-81ED-4DB2-BD59-A6C34878D82A}">
                    <a16:rowId xmlns:a16="http://schemas.microsoft.com/office/drawing/2014/main" val="457671836"/>
                  </a:ext>
                </a:extLst>
              </a:tr>
            </a:tbl>
          </a:graphicData>
        </a:graphic>
      </p:graphicFrame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6346D57B-5D71-CA4F-B56D-74DE224EB462}"/>
              </a:ext>
            </a:extLst>
          </p:cNvPr>
          <p:cNvSpPr txBox="1">
            <a:spLocks/>
          </p:cNvSpPr>
          <p:nvPr/>
        </p:nvSpPr>
        <p:spPr>
          <a:xfrm>
            <a:off x="504000" y="360000"/>
            <a:ext cx="11031691" cy="6668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Показатели эффективности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807432-DDCA-7A4B-9421-3207DE64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8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A008B9-786C-8FDE-1316-31D98C5B87EC}"/>
              </a:ext>
            </a:extLst>
          </p:cNvPr>
          <p:cNvSpPr txBox="1"/>
          <p:nvPr/>
        </p:nvSpPr>
        <p:spPr>
          <a:xfrm>
            <a:off x="1879724" y="1273831"/>
            <a:ext cx="1306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Начальник ремонта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8D784F-8F31-5CB8-4287-27483C825C23}"/>
              </a:ext>
            </a:extLst>
          </p:cNvPr>
          <p:cNvSpPr txBox="1"/>
          <p:nvPr/>
        </p:nvSpPr>
        <p:spPr>
          <a:xfrm>
            <a:off x="10662783" y="1372931"/>
            <a:ext cx="415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ИТ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FB572-D7AC-8CBC-1FE9-8B8EB5C97E70}"/>
              </a:ext>
            </a:extLst>
          </p:cNvPr>
          <p:cNvSpPr txBox="1"/>
          <p:nvPr/>
        </p:nvSpPr>
        <p:spPr>
          <a:xfrm>
            <a:off x="3250943" y="1273831"/>
            <a:ext cx="16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Начальник производства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596ED-A6EC-D115-DF99-68B74E8987B1}"/>
              </a:ext>
            </a:extLst>
          </p:cNvPr>
          <p:cNvSpPr txBox="1"/>
          <p:nvPr/>
        </p:nvSpPr>
        <p:spPr>
          <a:xfrm>
            <a:off x="5026702" y="1273831"/>
            <a:ext cx="16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Отдел планирования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A18C2-D8F9-27EA-1D96-51C36C9BAB14}"/>
              </a:ext>
            </a:extLst>
          </p:cNvPr>
          <p:cNvSpPr txBox="1"/>
          <p:nvPr/>
        </p:nvSpPr>
        <p:spPr>
          <a:xfrm>
            <a:off x="6761597" y="1273831"/>
            <a:ext cx="1777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Ответственные за приемку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866DB8-1E4F-783B-CAF0-A6C6927E04D0}"/>
              </a:ext>
            </a:extLst>
          </p:cNvPr>
          <p:cNvSpPr txBox="1"/>
          <p:nvPr/>
        </p:nvSpPr>
        <p:spPr>
          <a:xfrm>
            <a:off x="8560189" y="1273831"/>
            <a:ext cx="1628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Руководители работ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56BC9-68B7-5122-35A3-2873E679E98E}"/>
              </a:ext>
            </a:extLst>
          </p:cNvPr>
          <p:cNvSpPr txBox="1"/>
          <p:nvPr/>
        </p:nvSpPr>
        <p:spPr>
          <a:xfrm>
            <a:off x="1901058" y="1942887"/>
            <a:ext cx="1224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Срок ремонта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8074A-75A1-EB91-9040-2F1C0C9BC21D}"/>
              </a:ext>
            </a:extLst>
          </p:cNvPr>
          <p:cNvSpPr txBox="1"/>
          <p:nvPr/>
        </p:nvSpPr>
        <p:spPr>
          <a:xfrm>
            <a:off x="10169246" y="1949144"/>
            <a:ext cx="14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Импорто</a:t>
            </a:r>
            <a:r>
              <a:rPr lang="ru-RU" sz="1600" dirty="0"/>
              <a:t>-замещение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FD804-1372-1C19-A8F9-C4DE94AD9F7D}"/>
              </a:ext>
            </a:extLst>
          </p:cNvPr>
          <p:cNvSpPr txBox="1"/>
          <p:nvPr/>
        </p:nvSpPr>
        <p:spPr>
          <a:xfrm>
            <a:off x="3299064" y="1942887"/>
            <a:ext cx="1655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Качество работ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BAAEA3-D615-808F-3E95-EA6162F1CBE3}"/>
              </a:ext>
            </a:extLst>
          </p:cNvPr>
          <p:cNvSpPr txBox="1"/>
          <p:nvPr/>
        </p:nvSpPr>
        <p:spPr>
          <a:xfrm>
            <a:off x="5161201" y="1942887"/>
            <a:ext cx="14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Снижение трудозатрат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F3D2DD-AB9E-3DAB-48E3-A3F844CB9301}"/>
              </a:ext>
            </a:extLst>
          </p:cNvPr>
          <p:cNvSpPr txBox="1"/>
          <p:nvPr/>
        </p:nvSpPr>
        <p:spPr>
          <a:xfrm>
            <a:off x="6970272" y="1942887"/>
            <a:ext cx="14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Меньше обходов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66C62-AACF-F703-9B11-CF7DDC8E424E}"/>
              </a:ext>
            </a:extLst>
          </p:cNvPr>
          <p:cNvSpPr txBox="1"/>
          <p:nvPr/>
        </p:nvSpPr>
        <p:spPr>
          <a:xfrm>
            <a:off x="8694688" y="1942887"/>
            <a:ext cx="140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Контроль отклонений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410A58-DF18-2B5B-9FAE-75175B544B4E}"/>
              </a:ext>
            </a:extLst>
          </p:cNvPr>
          <p:cNvSpPr txBox="1"/>
          <p:nvPr/>
        </p:nvSpPr>
        <p:spPr>
          <a:xfrm>
            <a:off x="506186" y="1974994"/>
            <a:ext cx="146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cs typeface="Calibri bold" panose="020F0702030404030204" pitchFamily="34" charset="0"/>
              </a:defRPr>
            </a:lvl1pPr>
          </a:lstStyle>
          <a:p>
            <a:r>
              <a:rPr lang="ru-RU" dirty="0"/>
              <a:t>Ценность: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3AC6C-DC5D-AC06-3C36-BF74F54FDD1E}"/>
              </a:ext>
            </a:extLst>
          </p:cNvPr>
          <p:cNvSpPr txBox="1"/>
          <p:nvPr/>
        </p:nvSpPr>
        <p:spPr>
          <a:xfrm>
            <a:off x="128268" y="1372836"/>
            <a:ext cx="183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cs typeface="Calibri bold" panose="020F0702030404030204" pitchFamily="34" charset="0"/>
              </a:rPr>
              <a:t>Пользователи: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C41CD64-B67B-1B7D-E53C-7CFEA52D969A}"/>
              </a:ext>
            </a:extLst>
          </p:cNvPr>
          <p:cNvCxnSpPr>
            <a:cxnSpLocks/>
          </p:cNvCxnSpPr>
          <p:nvPr/>
        </p:nvCxnSpPr>
        <p:spPr>
          <a:xfrm>
            <a:off x="6782930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51">
            <a:extLst>
              <a:ext uri="{FF2B5EF4-FFF2-40B4-BE49-F238E27FC236}">
                <a16:creationId xmlns:a16="http://schemas.microsoft.com/office/drawing/2014/main" id="{41A3EBE2-1296-5060-F6EA-1CFAA4A9134E}"/>
              </a:ext>
            </a:extLst>
          </p:cNvPr>
          <p:cNvGraphicFramePr>
            <a:graphicFrameLocks noGrp="1"/>
          </p:cNvGraphicFramePr>
          <p:nvPr/>
        </p:nvGraphicFramePr>
        <p:xfrm>
          <a:off x="582387" y="2980301"/>
          <a:ext cx="11076212" cy="84052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46563">
                  <a:extLst>
                    <a:ext uri="{9D8B030D-6E8A-4147-A177-3AD203B41FA5}">
                      <a16:colId xmlns:a16="http://schemas.microsoft.com/office/drawing/2014/main" val="443667914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4267043471"/>
                    </a:ext>
                  </a:extLst>
                </a:gridCol>
                <a:gridCol w="2338265">
                  <a:extLst>
                    <a:ext uri="{9D8B030D-6E8A-4147-A177-3AD203B41FA5}">
                      <a16:colId xmlns:a16="http://schemas.microsoft.com/office/drawing/2014/main" val="4253394973"/>
                    </a:ext>
                  </a:extLst>
                </a:gridCol>
                <a:gridCol w="2092419">
                  <a:extLst>
                    <a:ext uri="{9D8B030D-6E8A-4147-A177-3AD203B41FA5}">
                      <a16:colId xmlns:a16="http://schemas.microsoft.com/office/drawing/2014/main" val="3397866637"/>
                    </a:ext>
                  </a:extLst>
                </a:gridCol>
                <a:gridCol w="2654529">
                  <a:extLst>
                    <a:ext uri="{9D8B030D-6E8A-4147-A177-3AD203B41FA5}">
                      <a16:colId xmlns:a16="http://schemas.microsoft.com/office/drawing/2014/main" val="3604073876"/>
                    </a:ext>
                  </a:extLst>
                </a:gridCol>
              </a:tblGrid>
              <a:tr h="840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Calibri bold" panose="020F0702030404030204" pitchFamily="34" charset="0"/>
                        </a:rPr>
                        <a:t>Планирование и подготовка: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Быстрая подготовка план-графиков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Сокращение </a:t>
                      </a:r>
                      <a:b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ошибок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Контроль подготовительных мероприятий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Сокращение времени на обмен данными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00052"/>
                  </a:ext>
                </a:extLst>
              </a:tr>
            </a:tbl>
          </a:graphicData>
        </a:graphic>
      </p:graphicFrame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B7BAF615-0366-CA89-4DAF-C810B19E6C26}"/>
              </a:ext>
            </a:extLst>
          </p:cNvPr>
          <p:cNvGraphicFramePr>
            <a:graphicFrameLocks noGrp="1"/>
          </p:cNvGraphicFramePr>
          <p:nvPr/>
        </p:nvGraphicFramePr>
        <p:xfrm>
          <a:off x="577100" y="3897684"/>
          <a:ext cx="11076212" cy="1066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582316">
                  <a:extLst>
                    <a:ext uri="{9D8B030D-6E8A-4147-A177-3AD203B41FA5}">
                      <a16:colId xmlns:a16="http://schemas.microsoft.com/office/drawing/2014/main" val="3570249558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957734306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1355150216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416682989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3804942637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3886552794"/>
                    </a:ext>
                  </a:extLst>
                </a:gridCol>
                <a:gridCol w="1582316">
                  <a:extLst>
                    <a:ext uri="{9D8B030D-6E8A-4147-A177-3AD203B41FA5}">
                      <a16:colId xmlns:a16="http://schemas.microsoft.com/office/drawing/2014/main" val="2439968851"/>
                    </a:ext>
                  </a:extLst>
                </a:gridCol>
              </a:tblGrid>
              <a:tr h="84052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Calibri bold" panose="020F0702030404030204" pitchFamily="34" charset="0"/>
                        </a:rPr>
                        <a:t>Исполнение и контроль: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Онлайн-контроль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 24х7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Быстрая реакция на отклонения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Прогноз сроков выполнения работ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Удаленная приемка работ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Онлайн-изменения графика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Повышение   дисциплины исполнителей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28587"/>
                  </a:ext>
                </a:extLst>
              </a:tr>
            </a:tbl>
          </a:graphicData>
        </a:graphic>
      </p:graphicFrame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96CE421C-19C1-1102-7D19-3854F7201CBF}"/>
              </a:ext>
            </a:extLst>
          </p:cNvPr>
          <p:cNvGraphicFramePr>
            <a:graphicFrameLocks noGrp="1"/>
          </p:cNvGraphicFramePr>
          <p:nvPr/>
        </p:nvGraphicFramePr>
        <p:xfrm>
          <a:off x="571811" y="5041339"/>
          <a:ext cx="11076210" cy="10668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6035">
                  <a:extLst>
                    <a:ext uri="{9D8B030D-6E8A-4147-A177-3AD203B41FA5}">
                      <a16:colId xmlns:a16="http://schemas.microsoft.com/office/drawing/2014/main" val="3570249558"/>
                    </a:ext>
                  </a:extLst>
                </a:gridCol>
                <a:gridCol w="1846035">
                  <a:extLst>
                    <a:ext uri="{9D8B030D-6E8A-4147-A177-3AD203B41FA5}">
                      <a16:colId xmlns:a16="http://schemas.microsoft.com/office/drawing/2014/main" val="957734306"/>
                    </a:ext>
                  </a:extLst>
                </a:gridCol>
                <a:gridCol w="1846035">
                  <a:extLst>
                    <a:ext uri="{9D8B030D-6E8A-4147-A177-3AD203B41FA5}">
                      <a16:colId xmlns:a16="http://schemas.microsoft.com/office/drawing/2014/main" val="1355150216"/>
                    </a:ext>
                  </a:extLst>
                </a:gridCol>
                <a:gridCol w="1846035">
                  <a:extLst>
                    <a:ext uri="{9D8B030D-6E8A-4147-A177-3AD203B41FA5}">
                      <a16:colId xmlns:a16="http://schemas.microsoft.com/office/drawing/2014/main" val="416682989"/>
                    </a:ext>
                  </a:extLst>
                </a:gridCol>
                <a:gridCol w="1846035">
                  <a:extLst>
                    <a:ext uri="{9D8B030D-6E8A-4147-A177-3AD203B41FA5}">
                      <a16:colId xmlns:a16="http://schemas.microsoft.com/office/drawing/2014/main" val="3804942637"/>
                    </a:ext>
                  </a:extLst>
                </a:gridCol>
                <a:gridCol w="1846035">
                  <a:extLst>
                    <a:ext uri="{9D8B030D-6E8A-4147-A177-3AD203B41FA5}">
                      <a16:colId xmlns:a16="http://schemas.microsoft.com/office/drawing/2014/main" val="3886552794"/>
                    </a:ext>
                  </a:extLst>
                </a:gridCol>
              </a:tblGrid>
              <a:tr h="855057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  <a:cs typeface="Calibri bold" panose="020F0702030404030204" pitchFamily="34" charset="0"/>
                        </a:rPr>
                        <a:t>Анализ и принятие решений: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Цифровой архив ремонта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Выявление резервов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Корректировка нормативов из фактических сроков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Оперативная отчетность для контролеров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Рекомендации на будущие ремонты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28587"/>
                  </a:ext>
                </a:extLst>
              </a:tr>
            </a:tbl>
          </a:graphicData>
        </a:graphic>
      </p:graphicFrame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CB7A85A0-589F-754A-D145-937CCC1F2CEA}"/>
              </a:ext>
            </a:extLst>
          </p:cNvPr>
          <p:cNvCxnSpPr>
            <a:cxnSpLocks/>
          </p:cNvCxnSpPr>
          <p:nvPr/>
        </p:nvCxnSpPr>
        <p:spPr>
          <a:xfrm>
            <a:off x="4962032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182AE3E-2248-F55D-C4CA-413D59023940}"/>
              </a:ext>
            </a:extLst>
          </p:cNvPr>
          <p:cNvCxnSpPr>
            <a:cxnSpLocks/>
          </p:cNvCxnSpPr>
          <p:nvPr/>
        </p:nvCxnSpPr>
        <p:spPr>
          <a:xfrm>
            <a:off x="8534387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E4ADF2-6E83-7E16-DDCF-C773E8F0D841}"/>
              </a:ext>
            </a:extLst>
          </p:cNvPr>
          <p:cNvCxnSpPr>
            <a:cxnSpLocks/>
          </p:cNvCxnSpPr>
          <p:nvPr/>
        </p:nvCxnSpPr>
        <p:spPr>
          <a:xfrm>
            <a:off x="3250943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D8A16CB-9278-ECE4-0C2D-EE21A63F19D8}"/>
              </a:ext>
            </a:extLst>
          </p:cNvPr>
          <p:cNvCxnSpPr>
            <a:cxnSpLocks/>
          </p:cNvCxnSpPr>
          <p:nvPr/>
        </p:nvCxnSpPr>
        <p:spPr>
          <a:xfrm>
            <a:off x="10189096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2C6FA10-09BE-879D-0C91-5ADA39843EEE}"/>
              </a:ext>
            </a:extLst>
          </p:cNvPr>
          <p:cNvCxnSpPr>
            <a:cxnSpLocks/>
          </p:cNvCxnSpPr>
          <p:nvPr/>
        </p:nvCxnSpPr>
        <p:spPr>
          <a:xfrm>
            <a:off x="11571819" y="1275584"/>
            <a:ext cx="0" cy="136132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3">
            <a:extLst>
              <a:ext uri="{FF2B5EF4-FFF2-40B4-BE49-F238E27FC236}">
                <a16:creationId xmlns:a16="http://schemas.microsoft.com/office/drawing/2014/main" id="{33FDFE47-D344-34E2-3A71-1DD556CA0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635B6F-82D3-49CC-A581-F3013A80F28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21C536-E5CB-52BC-1C32-18A964D86EF7}"/>
              </a:ext>
            </a:extLst>
          </p:cNvPr>
          <p:cNvSpPr txBox="1"/>
          <p:nvPr/>
        </p:nvSpPr>
        <p:spPr>
          <a:xfrm>
            <a:off x="506186" y="2499021"/>
            <a:ext cx="146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1600" b="1">
                <a:cs typeface="Calibri bold" panose="020F0702030404030204" pitchFamily="34" charset="0"/>
              </a:defRPr>
            </a:lvl1pPr>
          </a:lstStyle>
          <a:p>
            <a:r>
              <a:rPr lang="ru-RU" dirty="0"/>
              <a:t>Драйверы: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08F3B2F9-0B5E-28C0-67C5-C532E97638BC}"/>
              </a:ext>
            </a:extLst>
          </p:cNvPr>
          <p:cNvSpPr txBox="1">
            <a:spLocks/>
          </p:cNvSpPr>
          <p:nvPr/>
        </p:nvSpPr>
        <p:spPr>
          <a:xfrm>
            <a:off x="504000" y="396000"/>
            <a:ext cx="11152414" cy="6669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B25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Ценности для различных подразделений при использовании системы и их драйверы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A712981-6C04-2C45-B20C-6F962100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16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3EECF62-E8AF-402F-BD8E-CAB2F4BED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9739064" cy="54274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Ключевые отличия от продуктов США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BCB626-7FB2-4722-BAF1-E8BFE1D1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635B6F-82D3-49CC-A581-F3013A80F284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DE0E9EB-5AD2-2A7D-413E-8F7F30C07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478710"/>
              </p:ext>
            </p:extLst>
          </p:nvPr>
        </p:nvGraphicFramePr>
        <p:xfrm>
          <a:off x="409257" y="692391"/>
          <a:ext cx="11153840" cy="5983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86190">
                  <a:extLst>
                    <a:ext uri="{9D8B030D-6E8A-4147-A177-3AD203B41FA5}">
                      <a16:colId xmlns:a16="http://schemas.microsoft.com/office/drawing/2014/main" val="3345480257"/>
                    </a:ext>
                  </a:extLst>
                </a:gridCol>
                <a:gridCol w="869425">
                  <a:extLst>
                    <a:ext uri="{9D8B030D-6E8A-4147-A177-3AD203B41FA5}">
                      <a16:colId xmlns:a16="http://schemas.microsoft.com/office/drawing/2014/main" val="3261657444"/>
                    </a:ext>
                  </a:extLst>
                </a:gridCol>
                <a:gridCol w="1098225">
                  <a:extLst>
                    <a:ext uri="{9D8B030D-6E8A-4147-A177-3AD203B41FA5}">
                      <a16:colId xmlns:a16="http://schemas.microsoft.com/office/drawing/2014/main" val="268807314"/>
                    </a:ext>
                  </a:extLst>
                </a:gridCol>
              </a:tblGrid>
              <a:tr h="1139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Базовый функционал</a:t>
                      </a: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Databriz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MS Project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3393883628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>
                          <a:effectLst/>
                        </a:rPr>
                        <a:t>Фаза планирования</a:t>
                      </a:r>
                      <a:endParaRPr lang="ru-RU" sz="1200" b="1" i="1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411228766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Построение и пересчет критического пути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3567108598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Многопользовательский режим (одновременное внесение изменений несколькими пользователями в своих разделах плана без необходимости дополнительной синхронизации)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19534075"/>
                  </a:ext>
                </a:extLst>
              </a:tr>
              <a:tr h="96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Настраиваемые графики выполнения задач и привлечения ресурсов (</a:t>
                      </a:r>
                      <a:r>
                        <a:rPr lang="ru-RU" sz="1200" b="1" u="none" strike="noStrike" dirty="0">
                          <a:effectLst/>
                        </a:rPr>
                        <a:t>5х8</a:t>
                      </a:r>
                      <a:r>
                        <a:rPr lang="ru-RU" sz="1200" u="none" strike="noStrike" dirty="0">
                          <a:effectLst/>
                        </a:rPr>
                        <a:t>, 7х24, 7х12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2869329350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Разные наборы атрибутов на разных уровнях иерархии ремонта (проект, ремонт, цех, установка, оборудование, работа, задача)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535890635"/>
                  </a:ext>
                </a:extLst>
              </a:tr>
              <a:tr h="193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Статусная модель задач (назначена, в работе, выполнена, </a:t>
                      </a:r>
                      <a:r>
                        <a:rPr lang="ru-RU" sz="1200" b="1" u="none" strike="noStrike" dirty="0">
                          <a:effectLst/>
                        </a:rPr>
                        <a:t>отменена, архивная, на паузе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778210402"/>
                  </a:ext>
                </a:extLst>
              </a:tr>
              <a:tr h="96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Поддержка разных часовых поясов для разных ремонтов в рамках системы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2084903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Ролевая модель с логикой использования при планировании и исполнении работ (ответственный, исполнитель, контролер)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37319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Планирование работ в натуральных показателях (метры, задвижки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247014035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Планирование трудовых ресурсов, вспомогательного оборудования и спецтехники (графики работы ресурсов, конфликты)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2252661651"/>
                  </a:ext>
                </a:extLst>
              </a:tr>
              <a:tr h="968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История изменений существенных параметров задач (сроки, ресурсы, связи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767085162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</a:rPr>
                        <a:t>Фаза контроля исполнения работ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267919670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Ролевая модель (ответственный за исполнение работ, ответственный за приемку отчетов об исполнении, контролер)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4006176822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Приемка в работу/исполнение/закрытие работ на компьютере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3787407394"/>
                  </a:ext>
                </a:extLst>
              </a:tr>
              <a:tr h="1937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Приемка в работу/исполнение/закрытие работ через мобильное приложение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839623295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Добавление новых задач по результатам дефектовки с учетом связей и ресурсных требований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1531633022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История изменений задач (изменение статусов, сроков, внесение отчетов и т.п.)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814928866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Фото-видео фиксация при приемке задач на исполнение и при внесении отчетов с сохранением в истории задач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991512269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Визуализация факта исполнения работ на 2</a:t>
                      </a:r>
                      <a:r>
                        <a:rPr lang="en-US" sz="1200" u="none" strike="noStrike" dirty="0">
                          <a:effectLst/>
                        </a:rPr>
                        <a:t>D/3D-</a:t>
                      </a:r>
                      <a:r>
                        <a:rPr lang="ru-RU" sz="1200" u="none" strike="noStrike" dirty="0">
                          <a:effectLst/>
                        </a:rPr>
                        <a:t>модели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66284665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Встроенные чаты на всех уровнях (задача, единица оборудования, установка, цех, ремонт в целом)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442788575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Гибкая настраиваемая система уведомлений (</a:t>
                      </a:r>
                      <a:r>
                        <a:rPr lang="en-US" sz="1200" u="none" strike="noStrike" dirty="0">
                          <a:effectLst/>
                        </a:rPr>
                        <a:t>e-mail </a:t>
                      </a:r>
                      <a:r>
                        <a:rPr lang="ru-RU" sz="1200" u="none" strike="noStrike" dirty="0">
                          <a:effectLst/>
                        </a:rPr>
                        <a:t>и/или </a:t>
                      </a:r>
                      <a:r>
                        <a:rPr lang="en-US" sz="1200" u="none" strike="noStrike" dirty="0">
                          <a:effectLst/>
                        </a:rPr>
                        <a:t>push-</a:t>
                      </a:r>
                      <a:r>
                        <a:rPr lang="ru-RU" sz="1200" u="none" strike="noStrike" dirty="0">
                          <a:effectLst/>
                        </a:rPr>
                        <a:t>уведомления в мобильном приложении, более 50 событий)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1123233981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Возможность звонков из мобильного приложения вовлеченным лицам (контролер, исполнитель, ответственный)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588730744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Учет фактических ресурсов – вручную, из СКУД, через </a:t>
                      </a:r>
                      <a:r>
                        <a:rPr lang="en-US" sz="1200" u="none" strike="noStrike" dirty="0">
                          <a:effectLst/>
                        </a:rPr>
                        <a:t>QR-</a:t>
                      </a:r>
                      <a:r>
                        <a:rPr lang="ru-RU" sz="1200" u="none" strike="noStrike" dirty="0">
                          <a:effectLst/>
                        </a:rPr>
                        <a:t>коды/</a:t>
                      </a:r>
                      <a:r>
                        <a:rPr lang="en-US" sz="1200" u="none" strike="noStrike" dirty="0">
                          <a:effectLst/>
                        </a:rPr>
                        <a:t>NFC-</a:t>
                      </a:r>
                      <a:r>
                        <a:rPr lang="ru-RU" sz="1200" u="none" strike="noStrike" dirty="0">
                          <a:effectLst/>
                        </a:rPr>
                        <a:t>метки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648368785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Постоянно актуальный прогноз сроков выполнения отдельных работ и ремонта в целом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b"/>
                </a:tc>
                <a:extLst>
                  <a:ext uri="{0D108BD9-81ED-4DB2-BD59-A6C34878D82A}">
                    <a16:rowId xmlns:a16="http://schemas.microsoft.com/office/drawing/2014/main" val="3837609360"/>
                  </a:ext>
                </a:extLst>
              </a:tr>
              <a:tr h="18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Интеграция с системами видеонаблюдения – автоматическое формирование табеля присутствия и количества ресурсов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2117927116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sng" strike="noStrike" dirty="0">
                          <a:effectLst/>
                        </a:rPr>
                        <a:t>Отчетность</a:t>
                      </a:r>
                      <a:endParaRPr lang="ru-RU" sz="1200" b="1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345739076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контроль плановой и фактической нагрузки на бригады/бригадиров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786202653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рейтинг пользователей и бригад по отклонениям - соответствие план-графику работ*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893758310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индекс вовлеченности - активность работы в системе - внос отчетов, заполнение данных и тп*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555165951"/>
                  </a:ext>
                </a:extLst>
              </a:tr>
              <a:tr h="911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Легкая возможность изменения существующих или добавления новых </a:t>
                      </a:r>
                      <a:r>
                        <a:rPr lang="ru-RU" sz="1200" u="none" strike="noStrike" dirty="0" err="1">
                          <a:effectLst/>
                        </a:rPr>
                        <a:t>дешбордов</a:t>
                      </a:r>
                      <a:r>
                        <a:rPr lang="ru-RU" sz="1200" u="none" strike="noStrike" dirty="0">
                          <a:effectLst/>
                        </a:rPr>
                        <a:t> и отчетов*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Да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Нет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4" marR="3764" marT="3764" marB="0" anchor="ctr"/>
                </a:tc>
                <a:extLst>
                  <a:ext uri="{0D108BD9-81ED-4DB2-BD59-A6C34878D82A}">
                    <a16:rowId xmlns:a16="http://schemas.microsoft.com/office/drawing/2014/main" val="385805169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56A49E-CDB7-3544-BB7B-0F1CDE397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D137-344E-4BA7-8085-879E279D7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9F24317-C8FD-E54A-A943-FA7C9E7E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16" y="360000"/>
            <a:ext cx="10747579" cy="897079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alpha val="90000"/>
                  </a:schemeClr>
                </a:solidFill>
              </a:rPr>
              <a:t>Превращаем рутину в интеллектуальную игру!</a:t>
            </a:r>
            <a:br>
              <a:rPr lang="ru-RU" dirty="0">
                <a:solidFill>
                  <a:schemeClr val="bg1">
                    <a:alpha val="90000"/>
                  </a:schemeClr>
                </a:solidFill>
              </a:rPr>
            </a:br>
            <a:endParaRPr lang="ru-RU" dirty="0"/>
          </a:p>
        </p:txBody>
      </p:sp>
      <p:sp>
        <p:nvSpPr>
          <p:cNvPr id="218" name="Номер слайда 1">
            <a:extLst>
              <a:ext uri="{FF2B5EF4-FFF2-40B4-BE49-F238E27FC236}">
                <a16:creationId xmlns:a16="http://schemas.microsoft.com/office/drawing/2014/main" id="{068E0779-4A2B-2A41-8370-C39E2A5677E4}"/>
              </a:ext>
            </a:extLst>
          </p:cNvPr>
          <p:cNvSpPr txBox="1">
            <a:spLocks/>
          </p:cNvSpPr>
          <p:nvPr/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2401C-2EB6-49C6-B42A-07A23AB24BA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E0CA64A1-BB72-2C4F-A4B8-2112A5A912BD}"/>
              </a:ext>
            </a:extLst>
          </p:cNvPr>
          <p:cNvSpPr txBox="1">
            <a:spLocks/>
          </p:cNvSpPr>
          <p:nvPr/>
        </p:nvSpPr>
        <p:spPr>
          <a:xfrm>
            <a:off x="600618" y="1131759"/>
            <a:ext cx="5326404" cy="21963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Генеральный директор ООО «</a:t>
            </a:r>
            <a:r>
              <a:rPr lang="ru-RU" sz="1800" dirty="0" err="1"/>
              <a:t>Датабриз</a:t>
            </a:r>
            <a:r>
              <a:rPr lang="ru-RU" sz="1800" dirty="0"/>
              <a:t>»</a:t>
            </a:r>
          </a:p>
          <a:p>
            <a:pPr marL="0" indent="0">
              <a:buNone/>
            </a:pPr>
            <a:r>
              <a:rPr lang="ru-RU" sz="1800" dirty="0"/>
              <a:t>Кудринский Михаил</a:t>
            </a:r>
          </a:p>
          <a:p>
            <a:pPr marL="0" indent="0">
              <a:buNone/>
            </a:pPr>
            <a:r>
              <a:rPr lang="ru-RU" sz="1800" dirty="0"/>
              <a:t>+7 919 717 71 01</a:t>
            </a:r>
          </a:p>
          <a:p>
            <a:pPr marL="0" indent="0">
              <a:buNone/>
            </a:pP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kudrinsky@databriz.com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http://databriz.com</a:t>
            </a:r>
            <a:r>
              <a:rPr lang="en-US" sz="1800" dirty="0"/>
              <a:t> </a:t>
            </a:r>
            <a:endParaRPr lang="ru-RU" sz="1800" dirty="0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67FD848-BB49-CD44-BA15-5FDAFAA2E24F}"/>
              </a:ext>
            </a:extLst>
          </p:cNvPr>
          <p:cNvSpPr txBox="1">
            <a:spLocks/>
          </p:cNvSpPr>
          <p:nvPr/>
        </p:nvSpPr>
        <p:spPr>
          <a:xfrm>
            <a:off x="600618" y="3328141"/>
            <a:ext cx="4450916" cy="7307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ru-RU" sz="1800" dirty="0"/>
              <a:t>Пермь, </a:t>
            </a:r>
            <a:r>
              <a:rPr lang="ru-RU" sz="1800" dirty="0" err="1"/>
              <a:t>Иолла</a:t>
            </a:r>
            <a:r>
              <a:rPr lang="ru-RU" sz="1800" dirty="0"/>
              <a:t>-Парк,</a:t>
            </a:r>
            <a:br>
              <a:rPr lang="ru-RU" sz="1800" dirty="0"/>
            </a:br>
            <a:r>
              <a:rPr lang="ru-RU" sz="1800" dirty="0"/>
              <a:t>ул. Стахановская, 54, стр. П, офис 233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D2C5401A-56A1-984D-80AC-92BFD75B53C8}"/>
              </a:ext>
            </a:extLst>
          </p:cNvPr>
          <p:cNvSpPr txBox="1">
            <a:spLocks/>
          </p:cNvSpPr>
          <p:nvPr/>
        </p:nvSpPr>
        <p:spPr>
          <a:xfrm>
            <a:off x="508367" y="365126"/>
            <a:ext cx="11167696" cy="4635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>
                  <a:alpha val="9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C6CAA1-62F4-8249-9040-B7B524CD4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6" y="4088391"/>
            <a:ext cx="4085126" cy="19263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B1A16E6-5E6A-8D41-A326-2CB0B2702B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398" y="1591692"/>
            <a:ext cx="1706921" cy="1706921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id="{78C1FAA6-CBEE-7A4F-AB70-2D2FEAAC610E}"/>
              </a:ext>
            </a:extLst>
          </p:cNvPr>
          <p:cNvSpPr txBox="1">
            <a:spLocks/>
          </p:cNvSpPr>
          <p:nvPr/>
        </p:nvSpPr>
        <p:spPr>
          <a:xfrm>
            <a:off x="6782522" y="3402434"/>
            <a:ext cx="4426238" cy="8103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</a:pPr>
            <a:r>
              <a:rPr lang="ru-RU" sz="1800" dirty="0"/>
              <a:t>Москва, </a:t>
            </a:r>
            <a:r>
              <a:rPr lang="en-US" sz="1800" dirty="0"/>
              <a:t>Central Park Tower</a:t>
            </a:r>
            <a:br>
              <a:rPr lang="ru-RU" sz="1800" dirty="0"/>
            </a:br>
            <a:r>
              <a:rPr lang="ru-RU" sz="1800" dirty="0"/>
              <a:t>Ленинский проспект, 15</a:t>
            </a:r>
          </a:p>
        </p:txBody>
      </p:sp>
      <p:pic>
        <p:nvPicPr>
          <p:cNvPr id="23" name="Рисунок 11">
            <a:extLst>
              <a:ext uri="{FF2B5EF4-FFF2-40B4-BE49-F238E27FC236}">
                <a16:creationId xmlns:a16="http://schemas.microsoft.com/office/drawing/2014/main" id="{6CC8D182-28BF-D843-885C-366940063DEF}"/>
              </a:ext>
            </a:extLst>
          </p:cNvPr>
          <p:cNvPicPr/>
          <p:nvPr/>
        </p:nvPicPr>
        <p:blipFill rotWithShape="1">
          <a:blip r:embed="rId6"/>
          <a:srcRect l="657" t="13128" r="-657" b="24641"/>
          <a:stretch/>
        </p:blipFill>
        <p:spPr>
          <a:xfrm>
            <a:off x="6782522" y="4160288"/>
            <a:ext cx="4450915" cy="1926396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C476DC-0885-1546-B38D-A80AADE7F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BBB5F5-3622-B34D-8072-2B937EC27A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22" y="1580900"/>
            <a:ext cx="3773550" cy="868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78391-9504-A941-A825-819252EA1EA0}"/>
              </a:ext>
            </a:extLst>
          </p:cNvPr>
          <p:cNvSpPr txBox="1"/>
          <p:nvPr/>
        </p:nvSpPr>
        <p:spPr>
          <a:xfrm>
            <a:off x="6604000" y="1085456"/>
            <a:ext cx="530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ООО «</a:t>
            </a:r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» входит в группу компаний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287053-6A57-AA45-9DAA-C6D0B939E803}"/>
              </a:ext>
            </a:extLst>
          </p:cNvPr>
          <p:cNvSpPr txBox="1"/>
          <p:nvPr/>
        </p:nvSpPr>
        <p:spPr>
          <a:xfrm>
            <a:off x="6754044" y="2712061"/>
            <a:ext cx="23549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info@ultimatec.ru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4D60D6-B778-E245-80E1-8DE02017C9BB}"/>
              </a:ext>
            </a:extLst>
          </p:cNvPr>
          <p:cNvSpPr txBox="1"/>
          <p:nvPr/>
        </p:nvSpPr>
        <p:spPr>
          <a:xfrm>
            <a:off x="8669297" y="2754721"/>
            <a:ext cx="2060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+7 (499) 938-43-33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A64602-3C86-B24B-A477-93B073F3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87" y="5176587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64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D137-344E-4BA7-8085-879E279D7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C184C1-03CB-4C3A-AEC1-9A281D8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4368433" cy="81615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. Мы умеем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сокращать ремонты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081B9B1-D09B-F047-A22F-09B60228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367" y="1349830"/>
            <a:ext cx="3513743" cy="234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6">
            <a:extLst>
              <a:ext uri="{FF2B5EF4-FFF2-40B4-BE49-F238E27FC236}">
                <a16:creationId xmlns:a16="http://schemas.microsoft.com/office/drawing/2014/main" id="{D02B6D83-6C93-B0C4-FF61-21BC61337D2D}"/>
              </a:ext>
            </a:extLst>
          </p:cNvPr>
          <p:cNvSpPr txBox="1">
            <a:spLocks/>
          </p:cNvSpPr>
          <p:nvPr/>
        </p:nvSpPr>
        <p:spPr>
          <a:xfrm>
            <a:off x="508367" y="4078771"/>
            <a:ext cx="3409006" cy="1771311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bg1">
                    <a:lumMod val="95000"/>
                  </a:schemeClr>
                </a:solidFill>
              </a:rPr>
              <a:t>Эффекты:</a:t>
            </a:r>
          </a:p>
          <a:p>
            <a:pPr marL="16933" marR="6773">
              <a:spcAft>
                <a:spcPts val="600"/>
              </a:spcAft>
              <a:defRPr/>
            </a:pPr>
            <a:r>
              <a:rPr lang="ru-RU" sz="1800" dirty="0">
                <a:solidFill>
                  <a:srgbClr val="00B25A"/>
                </a:solidFill>
              </a:rPr>
              <a:t>3</a:t>
            </a:r>
            <a:r>
              <a:rPr lang="en-US" sz="1800" dirty="0">
                <a:solidFill>
                  <a:srgbClr val="00B25A"/>
                </a:solidFill>
              </a:rPr>
              <a:t>%</a:t>
            </a:r>
            <a:r>
              <a:rPr lang="ru-RU" sz="1800" dirty="0">
                <a:solidFill>
                  <a:srgbClr val="00B25A"/>
                </a:solidFill>
              </a:rPr>
              <a:t> </a:t>
            </a:r>
            <a:r>
              <a:rPr lang="en-US" sz="1800" dirty="0"/>
              <a:t>– </a:t>
            </a:r>
            <a:r>
              <a:rPr lang="ru-RU" sz="1800" dirty="0"/>
              <a:t>снижение срока простоя.</a:t>
            </a:r>
          </a:p>
          <a:p>
            <a:pPr marL="16933" marR="6773">
              <a:spcAft>
                <a:spcPts val="600"/>
              </a:spcAft>
              <a:defRPr/>
            </a:pPr>
            <a:r>
              <a:rPr lang="ru-RU" sz="1800" dirty="0">
                <a:solidFill>
                  <a:srgbClr val="00B25A"/>
                </a:solidFill>
              </a:rPr>
              <a:t>0,5-1</a:t>
            </a:r>
            <a:r>
              <a:rPr lang="en-US" sz="1800" dirty="0">
                <a:solidFill>
                  <a:srgbClr val="00B25A"/>
                </a:solidFill>
              </a:rPr>
              <a:t>% </a:t>
            </a:r>
            <a:r>
              <a:rPr lang="en-US" sz="1800" dirty="0">
                <a:solidFill>
                  <a:schemeClr val="bg2"/>
                </a:solidFill>
              </a:rPr>
              <a:t>–</a:t>
            </a:r>
            <a:r>
              <a:rPr lang="ru-RU" sz="1800" dirty="0"/>
              <a:t> увеличение выпуска товарной продукции</a:t>
            </a:r>
            <a:r>
              <a:rPr lang="en-US" sz="1800" baseline="30000" dirty="0"/>
              <a:t>*</a:t>
            </a:r>
            <a:r>
              <a:rPr lang="ru-RU" sz="1800" dirty="0"/>
              <a:t>.</a:t>
            </a:r>
            <a:br>
              <a:rPr lang="en-US" sz="1800" dirty="0"/>
            </a:br>
            <a:r>
              <a:rPr lang="en-US" sz="1000" dirty="0"/>
              <a:t>*</a:t>
            </a:r>
            <a:r>
              <a:rPr lang="en-US" sz="1100" dirty="0"/>
              <a:t> </a:t>
            </a:r>
            <a:r>
              <a:rPr lang="ru-RU" sz="1100" dirty="0"/>
              <a:t>исходя из рыночной оценки стоимости </a:t>
            </a:r>
            <a:br>
              <a:rPr lang="en-US" sz="1100" dirty="0"/>
            </a:br>
            <a:r>
              <a:rPr lang="ru-RU" sz="1100" dirty="0"/>
              <a:t>годового выпуска</a:t>
            </a:r>
            <a:r>
              <a:rPr lang="ru-RU" dirty="0"/>
              <a:t> </a:t>
            </a:r>
            <a:endParaRPr lang="ru-RU" sz="1800" dirty="0"/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54F65AE0-B345-2F24-AA1E-9985682F381C}"/>
              </a:ext>
            </a:extLst>
          </p:cNvPr>
          <p:cNvSpPr txBox="1">
            <a:spLocks/>
          </p:cNvSpPr>
          <p:nvPr/>
        </p:nvSpPr>
        <p:spPr>
          <a:xfrm>
            <a:off x="4292550" y="4091554"/>
            <a:ext cx="4075251" cy="326975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spcAft>
                <a:spcPts val="600"/>
              </a:spcAft>
              <a:defRPr/>
            </a:pPr>
            <a:r>
              <a:rPr lang="ru-RU" sz="1800" b="1" dirty="0">
                <a:solidFill>
                  <a:srgbClr val="002060"/>
                </a:solidFill>
              </a:rPr>
              <a:t>Сроки внедрения:</a:t>
            </a: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BA66964D-2F82-1C56-1803-53F055E49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24262"/>
              </p:ext>
            </p:extLst>
          </p:nvPr>
        </p:nvGraphicFramePr>
        <p:xfrm>
          <a:off x="4292550" y="4418529"/>
          <a:ext cx="3729265" cy="10058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34277">
                  <a:extLst>
                    <a:ext uri="{9D8B030D-6E8A-4147-A177-3AD203B41FA5}">
                      <a16:colId xmlns:a16="http://schemas.microsoft.com/office/drawing/2014/main" val="3935922027"/>
                    </a:ext>
                  </a:extLst>
                </a:gridCol>
                <a:gridCol w="1594988">
                  <a:extLst>
                    <a:ext uri="{9D8B030D-6E8A-4147-A177-3AD203B41FA5}">
                      <a16:colId xmlns:a16="http://schemas.microsoft.com/office/drawing/2014/main" val="2641618459"/>
                    </a:ext>
                  </a:extLst>
                </a:gridCol>
              </a:tblGrid>
              <a:tr h="309910">
                <a:tc>
                  <a:txBody>
                    <a:bodyPr/>
                    <a:lstStyle/>
                    <a:p>
                      <a:r>
                        <a:rPr lang="ru-RU" sz="1600" b="0" dirty="0"/>
                        <a:t>Вариант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Срок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803711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r>
                        <a:rPr lang="en-US" sz="1600" dirty="0"/>
                        <a:t>SaaS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 </a:t>
                      </a:r>
                      <a:r>
                        <a:rPr lang="ru-RU" sz="1600" dirty="0"/>
                        <a:t>дней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875472"/>
                  </a:ext>
                </a:extLst>
              </a:tr>
              <a:tr h="309910">
                <a:tc>
                  <a:txBody>
                    <a:bodyPr/>
                    <a:lstStyle/>
                    <a:p>
                      <a:r>
                        <a:rPr lang="en-US" sz="1600" dirty="0"/>
                        <a:t>On-premise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30 дней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70592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8817FA1E-7020-0587-5FD7-C444AEFBAD20}"/>
              </a:ext>
            </a:extLst>
          </p:cNvPr>
          <p:cNvSpPr txBox="1"/>
          <p:nvPr/>
        </p:nvSpPr>
        <p:spPr>
          <a:xfrm>
            <a:off x="4292549" y="5451262"/>
            <a:ext cx="386186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SaaS: </a:t>
            </a:r>
            <a:r>
              <a:rPr lang="ru-RU" sz="1100" dirty="0">
                <a:solidFill>
                  <a:srgbClr val="002060"/>
                </a:solidFill>
              </a:rPr>
              <a:t>Аренда ПАК, обучение, сопровождение</a:t>
            </a:r>
          </a:p>
          <a:p>
            <a:r>
              <a:rPr lang="en-US" sz="1100" dirty="0">
                <a:solidFill>
                  <a:srgbClr val="002060"/>
                </a:solidFill>
              </a:rPr>
              <a:t>On-Premise:</a:t>
            </a:r>
            <a:r>
              <a:rPr lang="ru-RU" sz="1100" dirty="0">
                <a:solidFill>
                  <a:srgbClr val="002060"/>
                </a:solidFill>
              </a:rPr>
              <a:t> Бессрочные лицензии, интеграция, внедрение, обучение, техподдержка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4C5EAFE-4F4E-CCB6-66F6-51CA3D4B6759}"/>
              </a:ext>
            </a:extLst>
          </p:cNvPr>
          <p:cNvSpPr txBox="1">
            <a:spLocks/>
          </p:cNvSpPr>
          <p:nvPr/>
        </p:nvSpPr>
        <p:spPr>
          <a:xfrm>
            <a:off x="5285453" y="341361"/>
            <a:ext cx="6657503" cy="353936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R="269875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Продукт</a:t>
            </a:r>
            <a:r>
              <a:rPr lang="ru-RU" sz="18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веб и мобильное приложение</a:t>
            </a:r>
          </a:p>
          <a:p>
            <a:pPr marR="269875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Пользователи</a:t>
            </a:r>
            <a:r>
              <a:rPr lang="ru-RU" sz="18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: ремонтные, производственные и снабжающие подразделения, ответственные и исполнители работ</a:t>
            </a:r>
          </a:p>
          <a:p>
            <a:pPr marR="269875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Функционал</a:t>
            </a:r>
            <a:r>
              <a:rPr lang="ru-RU" sz="18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позволяет в онлайн-режиме:</a:t>
            </a:r>
          </a:p>
          <a:p>
            <a:pPr marL="285750" marR="269875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</a:t>
            </a: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оставлять </a:t>
            </a:r>
            <a:r>
              <a:rPr lang="ru-RU" sz="16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много размерные</a:t>
            </a: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графики для разных подразделений</a:t>
            </a:r>
          </a:p>
          <a:p>
            <a:pPr marL="285750" marR="269875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управлять ресурсами и объемом работ подрядчиков и персонала</a:t>
            </a:r>
            <a:endParaRPr lang="en-US" sz="1600" b="0" dirty="0">
              <a:solidFill>
                <a:srgbClr val="0F173F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85750" marR="269875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контролировать удаленно работы мобильных бригад и спецтехники</a:t>
            </a:r>
            <a:endParaRPr lang="en-US" sz="1600" b="0" dirty="0">
              <a:solidFill>
                <a:srgbClr val="0F173F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285750" marR="269875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координ</a:t>
            </a:r>
            <a:r>
              <a:rPr lang="ru-RU" sz="1600" b="0" dirty="0">
                <a:solidFill>
                  <a:srgbClr val="0F173F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ировать</a:t>
            </a: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и перепланировать графики работ</a:t>
            </a:r>
          </a:p>
          <a:p>
            <a:pPr marL="285750" marR="269875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600" b="0" dirty="0">
                <a:solidFill>
                  <a:srgbClr val="0F173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выявлять и устранять отклонения от план-графика </a:t>
            </a:r>
            <a:endParaRPr lang="ru-RU" sz="1600" b="0" dirty="0">
              <a:solidFill>
                <a:srgbClr val="0F173F"/>
              </a:solidFill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7" name="Рисунок 6" descr="Изображение выглядит как текст, число, График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0ED01EA1-A82E-9642-25D0-E07306A820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655" y="4187357"/>
            <a:ext cx="3199978" cy="1799987"/>
          </a:xfrm>
          <a:prstGeom prst="rect">
            <a:avLst/>
          </a:prstGeom>
          <a:effectLst>
            <a:outerShdw blurRad="342900" dist="38100" dir="5400000" algn="t" rotWithShape="0">
              <a:srgbClr val="1A5695">
                <a:alpha val="40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625874-05BC-5244-ABE5-2CD09FF11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0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675D05-7FDC-FD00-3861-138B59C4CB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1ABA9355-DF3C-5354-BC52-B0F03A5005B1}"/>
              </a:ext>
            </a:extLst>
          </p:cNvPr>
          <p:cNvSpPr txBox="1">
            <a:spLocks/>
          </p:cNvSpPr>
          <p:nvPr/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2401C-2EB6-49C6-B42A-07A23AB24BA6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9745A6B-0E9F-7FBF-E9E4-0845D1730A68}"/>
              </a:ext>
            </a:extLst>
          </p:cNvPr>
          <p:cNvSpPr txBox="1">
            <a:spLocks/>
          </p:cNvSpPr>
          <p:nvPr/>
        </p:nvSpPr>
        <p:spPr>
          <a:xfrm>
            <a:off x="504000" y="360000"/>
            <a:ext cx="4001058" cy="1377156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 – российский </a:t>
            </a:r>
            <a:r>
              <a:rPr lang="ru-RU" dirty="0" err="1">
                <a:solidFill>
                  <a:schemeClr val="bg1"/>
                </a:solidFill>
              </a:rPr>
              <a:t>вендор</a:t>
            </a:r>
            <a:r>
              <a:rPr lang="ru-RU" dirty="0">
                <a:solidFill>
                  <a:schemeClr val="bg1"/>
                </a:solidFill>
              </a:rPr>
              <a:t> систем управления бизнесом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EC1D6CC-D50B-DE95-7427-8512AA02C2D3}"/>
              </a:ext>
            </a:extLst>
          </p:cNvPr>
          <p:cNvSpPr txBox="1">
            <a:spLocks/>
          </p:cNvSpPr>
          <p:nvPr/>
        </p:nvSpPr>
        <p:spPr>
          <a:xfrm>
            <a:off x="508367" y="365125"/>
            <a:ext cx="4080558" cy="122995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934497-AF62-C867-5F42-BC8F18E005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25" y="441051"/>
            <a:ext cx="3416085" cy="14446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429637-766C-9C7B-FCD1-8BF722CC77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9296" y="436805"/>
            <a:ext cx="3416085" cy="144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CA49EF-F424-0435-A134-297ACDED0A15}"/>
              </a:ext>
            </a:extLst>
          </p:cNvPr>
          <p:cNvSpPr txBox="1"/>
          <p:nvPr/>
        </p:nvSpPr>
        <p:spPr>
          <a:xfrm>
            <a:off x="496603" y="1982835"/>
            <a:ext cx="2715282" cy="487044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Федеральные и региональные органы</a:t>
            </a:r>
            <a:r>
              <a:rPr lang="en-US" sz="1400" dirty="0"/>
              <a:t> </a:t>
            </a:r>
            <a:r>
              <a:rPr lang="ru-RU" sz="1400" dirty="0"/>
              <a:t>власти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1AAC4-10D4-EC25-B52B-599D639581A5}"/>
              </a:ext>
            </a:extLst>
          </p:cNvPr>
          <p:cNvSpPr txBox="1"/>
          <p:nvPr/>
        </p:nvSpPr>
        <p:spPr>
          <a:xfrm>
            <a:off x="496603" y="5637940"/>
            <a:ext cx="2715282" cy="437396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Машиностроение, электроника и фармацевтика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A60017-ADFF-AC38-56C6-DEA3324BEB7F}"/>
              </a:ext>
            </a:extLst>
          </p:cNvPr>
          <p:cNvSpPr txBox="1"/>
          <p:nvPr/>
        </p:nvSpPr>
        <p:spPr>
          <a:xfrm>
            <a:off x="496603" y="4511110"/>
            <a:ext cx="2715282" cy="214806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Химия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056141B-DD72-C81B-6956-E3594C647461}"/>
              </a:ext>
            </a:extLst>
          </p:cNvPr>
          <p:cNvCxnSpPr>
            <a:cxnSpLocks/>
          </p:cNvCxnSpPr>
          <p:nvPr/>
        </p:nvCxnSpPr>
        <p:spPr>
          <a:xfrm>
            <a:off x="522607" y="2509329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2FBDCF31-8C7D-93FA-2DFD-878180BCDC29}"/>
              </a:ext>
            </a:extLst>
          </p:cNvPr>
          <p:cNvCxnSpPr>
            <a:cxnSpLocks/>
          </p:cNvCxnSpPr>
          <p:nvPr/>
        </p:nvCxnSpPr>
        <p:spPr>
          <a:xfrm>
            <a:off x="522607" y="3716827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B6B8C6B-1C4A-B9E9-574D-C3BBE84D2D9F}"/>
              </a:ext>
            </a:extLst>
          </p:cNvPr>
          <p:cNvCxnSpPr>
            <a:cxnSpLocks/>
          </p:cNvCxnSpPr>
          <p:nvPr/>
        </p:nvCxnSpPr>
        <p:spPr>
          <a:xfrm>
            <a:off x="522607" y="4320576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4E5A658-562E-C3F2-10C7-B672F57A60CA}"/>
              </a:ext>
            </a:extLst>
          </p:cNvPr>
          <p:cNvCxnSpPr>
            <a:cxnSpLocks/>
          </p:cNvCxnSpPr>
          <p:nvPr/>
        </p:nvCxnSpPr>
        <p:spPr>
          <a:xfrm>
            <a:off x="522607" y="4924325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Номер слайда 1">
            <a:extLst>
              <a:ext uri="{FF2B5EF4-FFF2-40B4-BE49-F238E27FC236}">
                <a16:creationId xmlns:a16="http://schemas.microsoft.com/office/drawing/2014/main" id="{4BB7A07D-D0A9-7D05-E0CA-BF99AE61EF0A}"/>
              </a:ext>
            </a:extLst>
          </p:cNvPr>
          <p:cNvSpPr txBox="1">
            <a:spLocks/>
          </p:cNvSpPr>
          <p:nvPr/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2401C-2EB6-49C6-B42A-07A23AB24BA6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57A368C8-16A7-7832-9094-8478ED6ED12B}"/>
              </a:ext>
            </a:extLst>
          </p:cNvPr>
          <p:cNvGrpSpPr/>
          <p:nvPr/>
        </p:nvGrpSpPr>
        <p:grpSpPr>
          <a:xfrm>
            <a:off x="4921347" y="2118889"/>
            <a:ext cx="1226798" cy="214936"/>
            <a:chOff x="4378176" y="3608398"/>
            <a:chExt cx="1533292" cy="268634"/>
          </a:xfrm>
        </p:grpSpPr>
        <p:sp>
          <p:nvSpPr>
            <p:cNvPr id="18" name="object 103">
              <a:extLst>
                <a:ext uri="{FF2B5EF4-FFF2-40B4-BE49-F238E27FC236}">
                  <a16:creationId xmlns:a16="http://schemas.microsoft.com/office/drawing/2014/main" id="{E578AB7E-21D1-821E-D7E9-BC451469F778}"/>
                </a:ext>
              </a:extLst>
            </p:cNvPr>
            <p:cNvSpPr/>
            <p:nvPr/>
          </p:nvSpPr>
          <p:spPr>
            <a:xfrm>
              <a:off x="4717760" y="3617302"/>
              <a:ext cx="0" cy="256846"/>
            </a:xfrm>
            <a:custGeom>
              <a:avLst/>
              <a:gdLst/>
              <a:ahLst/>
              <a:cxnLst/>
              <a:rect l="l" t="t" r="r" b="b"/>
              <a:pathLst>
                <a:path h="435610">
                  <a:moveTo>
                    <a:pt x="0" y="0"/>
                  </a:moveTo>
                  <a:lnTo>
                    <a:pt x="0" y="435190"/>
                  </a:lnTo>
                </a:path>
              </a:pathLst>
            </a:custGeom>
            <a:ln w="281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9" name="object 104">
              <a:extLst>
                <a:ext uri="{FF2B5EF4-FFF2-40B4-BE49-F238E27FC236}">
                  <a16:creationId xmlns:a16="http://schemas.microsoft.com/office/drawing/2014/main" id="{CC0616BE-F38C-D189-9BFA-923146E9B834}"/>
                </a:ext>
              </a:extLst>
            </p:cNvPr>
            <p:cNvSpPr/>
            <p:nvPr/>
          </p:nvSpPr>
          <p:spPr>
            <a:xfrm>
              <a:off x="4802944" y="3619286"/>
              <a:ext cx="124109" cy="11916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0" name="object 105">
              <a:extLst>
                <a:ext uri="{FF2B5EF4-FFF2-40B4-BE49-F238E27FC236}">
                  <a16:creationId xmlns:a16="http://schemas.microsoft.com/office/drawing/2014/main" id="{E8A123FC-E28B-FDE3-8919-BD8AC7AC02D3}"/>
                </a:ext>
              </a:extLst>
            </p:cNvPr>
            <p:cNvSpPr/>
            <p:nvPr/>
          </p:nvSpPr>
          <p:spPr>
            <a:xfrm>
              <a:off x="4949901" y="3649078"/>
              <a:ext cx="81839" cy="8937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1" name="object 106">
              <a:extLst>
                <a:ext uri="{FF2B5EF4-FFF2-40B4-BE49-F238E27FC236}">
                  <a16:creationId xmlns:a16="http://schemas.microsoft.com/office/drawing/2014/main" id="{25A4D079-5DBB-B500-65FA-CC81BFD30EB2}"/>
                </a:ext>
              </a:extLst>
            </p:cNvPr>
            <p:cNvSpPr/>
            <p:nvPr/>
          </p:nvSpPr>
          <p:spPr>
            <a:xfrm>
              <a:off x="5054400" y="3646522"/>
              <a:ext cx="857068" cy="94313"/>
            </a:xfrm>
            <a:prstGeom prst="rect">
              <a:avLst/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2" name="object 107">
              <a:extLst>
                <a:ext uri="{FF2B5EF4-FFF2-40B4-BE49-F238E27FC236}">
                  <a16:creationId xmlns:a16="http://schemas.microsoft.com/office/drawing/2014/main" id="{DA3CEC8C-4E5D-3193-47A9-19DCE63F1C9D}"/>
                </a:ext>
              </a:extLst>
            </p:cNvPr>
            <p:cNvSpPr/>
            <p:nvPr/>
          </p:nvSpPr>
          <p:spPr>
            <a:xfrm>
              <a:off x="4802947" y="3753944"/>
              <a:ext cx="183465" cy="123084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3" name="object 108">
              <a:extLst>
                <a:ext uri="{FF2B5EF4-FFF2-40B4-BE49-F238E27FC236}">
                  <a16:creationId xmlns:a16="http://schemas.microsoft.com/office/drawing/2014/main" id="{73E9D2A0-2C9A-6120-7EA5-F8A71569BFEC}"/>
                </a:ext>
              </a:extLst>
            </p:cNvPr>
            <p:cNvSpPr/>
            <p:nvPr/>
          </p:nvSpPr>
          <p:spPr>
            <a:xfrm>
              <a:off x="5000803" y="3782713"/>
              <a:ext cx="160081" cy="94319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4" name="object 109">
              <a:extLst>
                <a:ext uri="{FF2B5EF4-FFF2-40B4-BE49-F238E27FC236}">
                  <a16:creationId xmlns:a16="http://schemas.microsoft.com/office/drawing/2014/main" id="{4F3D422C-D72A-1526-8A71-310805164D71}"/>
                </a:ext>
              </a:extLst>
            </p:cNvPr>
            <p:cNvSpPr/>
            <p:nvPr/>
          </p:nvSpPr>
          <p:spPr>
            <a:xfrm>
              <a:off x="5177614" y="3785271"/>
              <a:ext cx="81839" cy="89373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5" name="object 110">
              <a:extLst>
                <a:ext uri="{FF2B5EF4-FFF2-40B4-BE49-F238E27FC236}">
                  <a16:creationId xmlns:a16="http://schemas.microsoft.com/office/drawing/2014/main" id="{AEA84250-06CA-1EFF-A105-5EAACB371996}"/>
                </a:ext>
              </a:extLst>
            </p:cNvPr>
            <p:cNvSpPr/>
            <p:nvPr/>
          </p:nvSpPr>
          <p:spPr>
            <a:xfrm>
              <a:off x="5283916" y="3785271"/>
              <a:ext cx="81839" cy="89373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" name="object 111">
              <a:extLst>
                <a:ext uri="{FF2B5EF4-FFF2-40B4-BE49-F238E27FC236}">
                  <a16:creationId xmlns:a16="http://schemas.microsoft.com/office/drawing/2014/main" id="{525A6ECA-1896-95EE-E726-BC7933C0E255}"/>
                </a:ext>
              </a:extLst>
            </p:cNvPr>
            <p:cNvSpPr/>
            <p:nvPr/>
          </p:nvSpPr>
          <p:spPr>
            <a:xfrm>
              <a:off x="4378176" y="3608398"/>
              <a:ext cx="256855" cy="265833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C0ACCA6-C42F-B1EB-8F16-B4F0F15153DF}"/>
              </a:ext>
            </a:extLst>
          </p:cNvPr>
          <p:cNvGrpSpPr/>
          <p:nvPr/>
        </p:nvGrpSpPr>
        <p:grpSpPr>
          <a:xfrm>
            <a:off x="6346763" y="1982210"/>
            <a:ext cx="1272356" cy="488295"/>
            <a:chOff x="4372237" y="4237601"/>
            <a:chExt cx="1590232" cy="610287"/>
          </a:xfrm>
        </p:grpSpPr>
        <p:sp>
          <p:nvSpPr>
            <p:cNvPr id="28" name="object 112">
              <a:extLst>
                <a:ext uri="{FF2B5EF4-FFF2-40B4-BE49-F238E27FC236}">
                  <a16:creationId xmlns:a16="http://schemas.microsoft.com/office/drawing/2014/main" id="{975C1729-1192-BAB3-4FFF-E9CA4CDA93D7}"/>
                </a:ext>
              </a:extLst>
            </p:cNvPr>
            <p:cNvSpPr/>
            <p:nvPr/>
          </p:nvSpPr>
          <p:spPr>
            <a:xfrm>
              <a:off x="4490175" y="4237601"/>
              <a:ext cx="275331" cy="260591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441745" y="0"/>
                  </a:moveTo>
                  <a:lnTo>
                    <a:pt x="0" y="0"/>
                  </a:lnTo>
                  <a:lnTo>
                    <a:pt x="94667" y="94667"/>
                  </a:lnTo>
                  <a:lnTo>
                    <a:pt x="347088" y="94667"/>
                  </a:lnTo>
                  <a:lnTo>
                    <a:pt x="347088" y="441745"/>
                  </a:lnTo>
                  <a:lnTo>
                    <a:pt x="441745" y="441745"/>
                  </a:lnTo>
                  <a:lnTo>
                    <a:pt x="441745" y="0"/>
                  </a:lnTo>
                  <a:close/>
                </a:path>
              </a:pathLst>
            </a:custGeom>
            <a:solidFill>
              <a:srgbClr val="C73D3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9" name="object 113">
              <a:extLst>
                <a:ext uri="{FF2B5EF4-FFF2-40B4-BE49-F238E27FC236}">
                  <a16:creationId xmlns:a16="http://schemas.microsoft.com/office/drawing/2014/main" id="{A1949B48-EAE3-D5DA-E511-33D749D70D5C}"/>
                </a:ext>
              </a:extLst>
            </p:cNvPr>
            <p:cNvSpPr/>
            <p:nvPr/>
          </p:nvSpPr>
          <p:spPr>
            <a:xfrm>
              <a:off x="4490180" y="4237605"/>
              <a:ext cx="275331" cy="260591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0" y="0"/>
                  </a:moveTo>
                  <a:lnTo>
                    <a:pt x="0" y="441735"/>
                  </a:lnTo>
                  <a:lnTo>
                    <a:pt x="441745" y="441735"/>
                  </a:lnTo>
                  <a:lnTo>
                    <a:pt x="347078" y="347078"/>
                  </a:lnTo>
                  <a:lnTo>
                    <a:pt x="94656" y="347078"/>
                  </a:lnTo>
                  <a:lnTo>
                    <a:pt x="94656" y="94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2B2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0" name="object 114">
              <a:extLst>
                <a:ext uri="{FF2B5EF4-FFF2-40B4-BE49-F238E27FC236}">
                  <a16:creationId xmlns:a16="http://schemas.microsoft.com/office/drawing/2014/main" id="{93074ABF-B0E8-BB34-AF03-A59A6FFAC1EC}"/>
                </a:ext>
              </a:extLst>
            </p:cNvPr>
            <p:cNvSpPr/>
            <p:nvPr/>
          </p:nvSpPr>
          <p:spPr>
            <a:xfrm>
              <a:off x="4431213" y="4293419"/>
              <a:ext cx="275331" cy="260591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0" y="0"/>
                  </a:moveTo>
                  <a:lnTo>
                    <a:pt x="0" y="441745"/>
                  </a:lnTo>
                  <a:lnTo>
                    <a:pt x="441745" y="441745"/>
                  </a:lnTo>
                  <a:lnTo>
                    <a:pt x="347078" y="347078"/>
                  </a:lnTo>
                  <a:lnTo>
                    <a:pt x="94656" y="347078"/>
                  </a:lnTo>
                  <a:lnTo>
                    <a:pt x="94656" y="946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49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1" name="object 115">
              <a:extLst>
                <a:ext uri="{FF2B5EF4-FFF2-40B4-BE49-F238E27FC236}">
                  <a16:creationId xmlns:a16="http://schemas.microsoft.com/office/drawing/2014/main" id="{8E8B12FC-8CED-6635-3899-4547EB19E3EE}"/>
                </a:ext>
              </a:extLst>
            </p:cNvPr>
            <p:cNvSpPr/>
            <p:nvPr/>
          </p:nvSpPr>
          <p:spPr>
            <a:xfrm>
              <a:off x="4431211" y="4293414"/>
              <a:ext cx="275331" cy="149015"/>
            </a:xfrm>
            <a:custGeom>
              <a:avLst/>
              <a:gdLst/>
              <a:ahLst/>
              <a:cxnLst/>
              <a:rect l="l" t="t" r="r" b="b"/>
              <a:pathLst>
                <a:path w="441959" h="252729">
                  <a:moveTo>
                    <a:pt x="441735" y="0"/>
                  </a:moveTo>
                  <a:lnTo>
                    <a:pt x="0" y="0"/>
                  </a:lnTo>
                  <a:lnTo>
                    <a:pt x="94656" y="94667"/>
                  </a:lnTo>
                  <a:lnTo>
                    <a:pt x="347088" y="94667"/>
                  </a:lnTo>
                  <a:lnTo>
                    <a:pt x="347088" y="252432"/>
                  </a:lnTo>
                  <a:lnTo>
                    <a:pt x="441735" y="252432"/>
                  </a:lnTo>
                  <a:lnTo>
                    <a:pt x="441735" y="0"/>
                  </a:lnTo>
                  <a:close/>
                </a:path>
              </a:pathLst>
            </a:custGeom>
            <a:solidFill>
              <a:srgbClr val="0082C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2" name="object 116">
              <a:extLst>
                <a:ext uri="{FF2B5EF4-FFF2-40B4-BE49-F238E27FC236}">
                  <a16:creationId xmlns:a16="http://schemas.microsoft.com/office/drawing/2014/main" id="{693118E0-D840-F93C-CEE1-264832DD9E8F}"/>
                </a:ext>
              </a:extLst>
            </p:cNvPr>
            <p:cNvSpPr/>
            <p:nvPr/>
          </p:nvSpPr>
          <p:spPr>
            <a:xfrm>
              <a:off x="4826344" y="4315196"/>
              <a:ext cx="145710" cy="87442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3" name="object 117">
              <a:extLst>
                <a:ext uri="{FF2B5EF4-FFF2-40B4-BE49-F238E27FC236}">
                  <a16:creationId xmlns:a16="http://schemas.microsoft.com/office/drawing/2014/main" id="{EA2864A3-889C-A21A-C17C-9D283245D038}"/>
                </a:ext>
              </a:extLst>
            </p:cNvPr>
            <p:cNvSpPr/>
            <p:nvPr/>
          </p:nvSpPr>
          <p:spPr>
            <a:xfrm>
              <a:off x="4985488" y="4336732"/>
              <a:ext cx="63235" cy="92621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4" name="object 118">
              <a:extLst>
                <a:ext uri="{FF2B5EF4-FFF2-40B4-BE49-F238E27FC236}">
                  <a16:creationId xmlns:a16="http://schemas.microsoft.com/office/drawing/2014/main" id="{3D899DED-6F33-C099-791E-BAA3F5A19671}"/>
                </a:ext>
              </a:extLst>
            </p:cNvPr>
            <p:cNvSpPr/>
            <p:nvPr/>
          </p:nvSpPr>
          <p:spPr>
            <a:xfrm>
              <a:off x="5062666" y="4351745"/>
              <a:ext cx="18197" cy="49422"/>
            </a:xfrm>
            <a:custGeom>
              <a:avLst/>
              <a:gdLst/>
              <a:ahLst/>
              <a:cxnLst/>
              <a:rect l="l" t="t" r="r" b="b"/>
              <a:pathLst>
                <a:path w="29209" h="83820">
                  <a:moveTo>
                    <a:pt x="0" y="83820"/>
                  </a:moveTo>
                  <a:lnTo>
                    <a:pt x="29098" y="83820"/>
                  </a:lnTo>
                  <a:lnTo>
                    <a:pt x="29098" y="0"/>
                  </a:lnTo>
                  <a:lnTo>
                    <a:pt x="0" y="0"/>
                  </a:lnTo>
                  <a:lnTo>
                    <a:pt x="0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5" name="object 119">
              <a:extLst>
                <a:ext uri="{FF2B5EF4-FFF2-40B4-BE49-F238E27FC236}">
                  <a16:creationId xmlns:a16="http://schemas.microsoft.com/office/drawing/2014/main" id="{7DAD9281-1D89-E302-B828-6CEE2A613B1B}"/>
                </a:ext>
              </a:extLst>
            </p:cNvPr>
            <p:cNvSpPr/>
            <p:nvPr/>
          </p:nvSpPr>
          <p:spPr>
            <a:xfrm>
              <a:off x="5062666" y="4345005"/>
              <a:ext cx="60526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6908" y="0"/>
                  </a:lnTo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6" name="object 120">
              <a:extLst>
                <a:ext uri="{FF2B5EF4-FFF2-40B4-BE49-F238E27FC236}">
                  <a16:creationId xmlns:a16="http://schemas.microsoft.com/office/drawing/2014/main" id="{EEB0143F-389F-6035-C313-23AC90400772}"/>
                </a:ext>
              </a:extLst>
            </p:cNvPr>
            <p:cNvSpPr/>
            <p:nvPr/>
          </p:nvSpPr>
          <p:spPr>
            <a:xfrm>
              <a:off x="5104910" y="4351957"/>
              <a:ext cx="18197" cy="49422"/>
            </a:xfrm>
            <a:custGeom>
              <a:avLst/>
              <a:gdLst/>
              <a:ahLst/>
              <a:cxnLst/>
              <a:rect l="l" t="t" r="r" b="b"/>
              <a:pathLst>
                <a:path w="29209" h="83820">
                  <a:moveTo>
                    <a:pt x="29098" y="0"/>
                  </a:moveTo>
                  <a:lnTo>
                    <a:pt x="0" y="0"/>
                  </a:lnTo>
                  <a:lnTo>
                    <a:pt x="0" y="83348"/>
                  </a:lnTo>
                  <a:lnTo>
                    <a:pt x="29098" y="83348"/>
                  </a:lnTo>
                  <a:lnTo>
                    <a:pt x="29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7" name="object 121">
              <a:extLst>
                <a:ext uri="{FF2B5EF4-FFF2-40B4-BE49-F238E27FC236}">
                  <a16:creationId xmlns:a16="http://schemas.microsoft.com/office/drawing/2014/main" id="{B94C0889-2FCD-BABD-9BD9-FA673CF90A38}"/>
                </a:ext>
              </a:extLst>
            </p:cNvPr>
            <p:cNvSpPr/>
            <p:nvPr/>
          </p:nvSpPr>
          <p:spPr>
            <a:xfrm>
              <a:off x="5136697" y="4336738"/>
              <a:ext cx="66778" cy="65900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8" name="object 122">
              <a:extLst>
                <a:ext uri="{FF2B5EF4-FFF2-40B4-BE49-F238E27FC236}">
                  <a16:creationId xmlns:a16="http://schemas.microsoft.com/office/drawing/2014/main" id="{05DCF137-3DE8-9B4F-3499-11CA7FAAAE11}"/>
                </a:ext>
              </a:extLst>
            </p:cNvPr>
            <p:cNvSpPr/>
            <p:nvPr/>
          </p:nvSpPr>
          <p:spPr>
            <a:xfrm>
              <a:off x="5216902" y="4336732"/>
              <a:ext cx="129864" cy="92621"/>
            </a:xfrm>
            <a:prstGeom prst="rect">
              <a:avLst/>
            </a:pr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39" name="object 123">
              <a:extLst>
                <a:ext uri="{FF2B5EF4-FFF2-40B4-BE49-F238E27FC236}">
                  <a16:creationId xmlns:a16="http://schemas.microsoft.com/office/drawing/2014/main" id="{C327ECCD-827D-7B41-786E-806BC2308C52}"/>
                </a:ext>
              </a:extLst>
            </p:cNvPr>
            <p:cNvSpPr/>
            <p:nvPr/>
          </p:nvSpPr>
          <p:spPr>
            <a:xfrm>
              <a:off x="5362098" y="4338295"/>
              <a:ext cx="67873" cy="81637"/>
            </a:xfrm>
            <a:prstGeom prst="rect">
              <a:avLst/>
            </a:pr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0" name="object 124">
              <a:extLst>
                <a:ext uri="{FF2B5EF4-FFF2-40B4-BE49-F238E27FC236}">
                  <a16:creationId xmlns:a16="http://schemas.microsoft.com/office/drawing/2014/main" id="{078FFBA0-A0AE-4920-1E80-03B997743E3B}"/>
                </a:ext>
              </a:extLst>
            </p:cNvPr>
            <p:cNvSpPr/>
            <p:nvPr/>
          </p:nvSpPr>
          <p:spPr>
            <a:xfrm>
              <a:off x="5443902" y="4338294"/>
              <a:ext cx="62543" cy="62807"/>
            </a:xfrm>
            <a:prstGeom prst="rect">
              <a:avLst/>
            </a:pr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1" name="object 125">
              <a:extLst>
                <a:ext uri="{FF2B5EF4-FFF2-40B4-BE49-F238E27FC236}">
                  <a16:creationId xmlns:a16="http://schemas.microsoft.com/office/drawing/2014/main" id="{CEE97E93-23C4-5683-2A69-F1D266AA74FD}"/>
                </a:ext>
              </a:extLst>
            </p:cNvPr>
            <p:cNvSpPr/>
            <p:nvPr/>
          </p:nvSpPr>
          <p:spPr>
            <a:xfrm>
              <a:off x="5519585" y="4338285"/>
              <a:ext cx="59159" cy="62813"/>
            </a:xfrm>
            <a:prstGeom prst="rect">
              <a:avLst/>
            </a:pr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2" name="object 126">
              <a:extLst>
                <a:ext uri="{FF2B5EF4-FFF2-40B4-BE49-F238E27FC236}">
                  <a16:creationId xmlns:a16="http://schemas.microsoft.com/office/drawing/2014/main" id="{8FEE1914-EA3D-ACED-62C7-D73B5B294629}"/>
                </a:ext>
              </a:extLst>
            </p:cNvPr>
            <p:cNvSpPr/>
            <p:nvPr/>
          </p:nvSpPr>
          <p:spPr>
            <a:xfrm>
              <a:off x="4820613" y="4468425"/>
              <a:ext cx="192754" cy="88990"/>
            </a:xfrm>
            <a:prstGeom prst="rect">
              <a:avLst/>
            </a:pr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3" name="object 127">
              <a:extLst>
                <a:ext uri="{FF2B5EF4-FFF2-40B4-BE49-F238E27FC236}">
                  <a16:creationId xmlns:a16="http://schemas.microsoft.com/office/drawing/2014/main" id="{20D7E6D7-6FC6-CB38-FA46-F47A6802D6AF}"/>
                </a:ext>
              </a:extLst>
            </p:cNvPr>
            <p:cNvSpPr/>
            <p:nvPr/>
          </p:nvSpPr>
          <p:spPr>
            <a:xfrm>
              <a:off x="5035403" y="4485035"/>
              <a:ext cx="0" cy="71139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650"/>
                  </a:lnTo>
                </a:path>
              </a:pathLst>
            </a:custGeom>
            <a:ln w="3083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4" name="object 128">
              <a:extLst>
                <a:ext uri="{FF2B5EF4-FFF2-40B4-BE49-F238E27FC236}">
                  <a16:creationId xmlns:a16="http://schemas.microsoft.com/office/drawing/2014/main" id="{85C7D6AA-0A7C-DCD3-CF25-9C0B19E7908B}"/>
                </a:ext>
              </a:extLst>
            </p:cNvPr>
            <p:cNvSpPr/>
            <p:nvPr/>
          </p:nvSpPr>
          <p:spPr>
            <a:xfrm>
              <a:off x="5025799" y="4477547"/>
              <a:ext cx="76349" cy="0"/>
            </a:xfrm>
            <a:custGeom>
              <a:avLst/>
              <a:gdLst/>
              <a:ahLst/>
              <a:cxnLst/>
              <a:rect l="l" t="t" r="r" b="b"/>
              <a:pathLst>
                <a:path w="122554">
                  <a:moveTo>
                    <a:pt x="0" y="0"/>
                  </a:moveTo>
                  <a:lnTo>
                    <a:pt x="122278" y="0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5" name="object 129">
              <a:extLst>
                <a:ext uri="{FF2B5EF4-FFF2-40B4-BE49-F238E27FC236}">
                  <a16:creationId xmlns:a16="http://schemas.microsoft.com/office/drawing/2014/main" id="{28B63285-A7E6-C3FD-9CF2-94F73DBCFE5F}"/>
                </a:ext>
              </a:extLst>
            </p:cNvPr>
            <p:cNvSpPr/>
            <p:nvPr/>
          </p:nvSpPr>
          <p:spPr>
            <a:xfrm>
              <a:off x="5092367" y="4484924"/>
              <a:ext cx="0" cy="71139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320"/>
                  </a:lnTo>
                </a:path>
              </a:pathLst>
            </a:custGeom>
            <a:ln w="3084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6" name="object 130">
              <a:extLst>
                <a:ext uri="{FF2B5EF4-FFF2-40B4-BE49-F238E27FC236}">
                  <a16:creationId xmlns:a16="http://schemas.microsoft.com/office/drawing/2014/main" id="{F1A11884-1D56-818E-E1A2-49E625EFFBD6}"/>
                </a:ext>
              </a:extLst>
            </p:cNvPr>
            <p:cNvSpPr/>
            <p:nvPr/>
          </p:nvSpPr>
          <p:spPr>
            <a:xfrm>
              <a:off x="4372240" y="4349235"/>
              <a:ext cx="275331" cy="260591"/>
            </a:xfrm>
            <a:custGeom>
              <a:avLst/>
              <a:gdLst/>
              <a:ahLst/>
              <a:cxnLst/>
              <a:rect l="l" t="t" r="r" b="b"/>
              <a:pathLst>
                <a:path w="441959" h="441959">
                  <a:moveTo>
                    <a:pt x="0" y="0"/>
                  </a:moveTo>
                  <a:lnTo>
                    <a:pt x="0" y="441735"/>
                  </a:lnTo>
                  <a:lnTo>
                    <a:pt x="441745" y="441735"/>
                  </a:lnTo>
                  <a:lnTo>
                    <a:pt x="347078" y="347067"/>
                  </a:lnTo>
                  <a:lnTo>
                    <a:pt x="94667" y="347067"/>
                  </a:lnTo>
                  <a:lnTo>
                    <a:pt x="94667" y="946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4D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7" name="object 131">
              <a:extLst>
                <a:ext uri="{FF2B5EF4-FFF2-40B4-BE49-F238E27FC236}">
                  <a16:creationId xmlns:a16="http://schemas.microsoft.com/office/drawing/2014/main" id="{F71FE499-1491-EDC2-FE8A-C36B32923771}"/>
                </a:ext>
              </a:extLst>
            </p:cNvPr>
            <p:cNvSpPr/>
            <p:nvPr/>
          </p:nvSpPr>
          <p:spPr>
            <a:xfrm>
              <a:off x="4372237" y="4349224"/>
              <a:ext cx="275331" cy="93228"/>
            </a:xfrm>
            <a:custGeom>
              <a:avLst/>
              <a:gdLst/>
              <a:ahLst/>
              <a:cxnLst/>
              <a:rect l="l" t="t" r="r" b="b"/>
              <a:pathLst>
                <a:path w="441959" h="158115">
                  <a:moveTo>
                    <a:pt x="441745" y="0"/>
                  </a:moveTo>
                  <a:lnTo>
                    <a:pt x="0" y="0"/>
                  </a:lnTo>
                  <a:lnTo>
                    <a:pt x="94667" y="94667"/>
                  </a:lnTo>
                  <a:lnTo>
                    <a:pt x="347088" y="94667"/>
                  </a:lnTo>
                  <a:lnTo>
                    <a:pt x="347088" y="157764"/>
                  </a:lnTo>
                  <a:lnTo>
                    <a:pt x="441745" y="157764"/>
                  </a:lnTo>
                  <a:lnTo>
                    <a:pt x="4417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8" name="object 132">
              <a:extLst>
                <a:ext uri="{FF2B5EF4-FFF2-40B4-BE49-F238E27FC236}">
                  <a16:creationId xmlns:a16="http://schemas.microsoft.com/office/drawing/2014/main" id="{E0F0786D-3C95-53FB-2C82-53B87C073D54}"/>
                </a:ext>
              </a:extLst>
            </p:cNvPr>
            <p:cNvSpPr/>
            <p:nvPr/>
          </p:nvSpPr>
          <p:spPr>
            <a:xfrm>
              <a:off x="4588463" y="4498062"/>
              <a:ext cx="117943" cy="111633"/>
            </a:xfrm>
            <a:prstGeom prst="rect">
              <a:avLst/>
            </a:pr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9" name="object 133">
              <a:extLst>
                <a:ext uri="{FF2B5EF4-FFF2-40B4-BE49-F238E27FC236}">
                  <a16:creationId xmlns:a16="http://schemas.microsoft.com/office/drawing/2014/main" id="{BCB5ABE2-8015-28FB-B2A6-8BA9D3C63ED7}"/>
                </a:ext>
              </a:extLst>
            </p:cNvPr>
            <p:cNvSpPr/>
            <p:nvPr/>
          </p:nvSpPr>
          <p:spPr>
            <a:xfrm>
              <a:off x="4374697" y="4670007"/>
              <a:ext cx="1587772" cy="177881"/>
            </a:xfrm>
            <a:prstGeom prst="rect">
              <a:avLst/>
            </a:pr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62EAB6B5-BC3E-DFAE-FB65-50E42B5D6195}"/>
              </a:ext>
            </a:extLst>
          </p:cNvPr>
          <p:cNvGrpSpPr/>
          <p:nvPr/>
        </p:nvGrpSpPr>
        <p:grpSpPr>
          <a:xfrm>
            <a:off x="3173058" y="4459248"/>
            <a:ext cx="1230149" cy="337810"/>
            <a:chOff x="10265513" y="2927872"/>
            <a:chExt cx="1006501" cy="177868"/>
          </a:xfrm>
        </p:grpSpPr>
        <p:sp>
          <p:nvSpPr>
            <p:cNvPr id="67" name="object 205">
              <a:extLst>
                <a:ext uri="{FF2B5EF4-FFF2-40B4-BE49-F238E27FC236}">
                  <a16:creationId xmlns:a16="http://schemas.microsoft.com/office/drawing/2014/main" id="{596496D8-7FB6-C134-CB6A-E5BCBA0BC810}"/>
                </a:ext>
              </a:extLst>
            </p:cNvPr>
            <p:cNvSpPr/>
            <p:nvPr/>
          </p:nvSpPr>
          <p:spPr>
            <a:xfrm>
              <a:off x="10265513" y="2927872"/>
              <a:ext cx="195027" cy="177846"/>
            </a:xfrm>
            <a:custGeom>
              <a:avLst/>
              <a:gdLst/>
              <a:ahLst/>
              <a:cxnLst/>
              <a:rect l="l" t="t" r="r" b="b"/>
              <a:pathLst>
                <a:path w="313055" h="301625">
                  <a:moveTo>
                    <a:pt x="276818" y="0"/>
                  </a:moveTo>
                  <a:lnTo>
                    <a:pt x="199522" y="0"/>
                  </a:lnTo>
                  <a:lnTo>
                    <a:pt x="60542" y="31"/>
                  </a:lnTo>
                  <a:lnTo>
                    <a:pt x="23345" y="21910"/>
                  </a:lnTo>
                  <a:lnTo>
                    <a:pt x="16625" y="72238"/>
                  </a:lnTo>
                  <a:lnTo>
                    <a:pt x="3473" y="221689"/>
                  </a:lnTo>
                  <a:lnTo>
                    <a:pt x="0" y="260620"/>
                  </a:lnTo>
                  <a:lnTo>
                    <a:pt x="1373" y="274928"/>
                  </a:lnTo>
                  <a:lnTo>
                    <a:pt x="8018" y="287937"/>
                  </a:lnTo>
                  <a:lnTo>
                    <a:pt x="19527" y="297395"/>
                  </a:lnTo>
                  <a:lnTo>
                    <a:pt x="35496" y="301048"/>
                  </a:lnTo>
                  <a:lnTo>
                    <a:pt x="126352" y="301048"/>
                  </a:lnTo>
                  <a:lnTo>
                    <a:pt x="250576" y="301037"/>
                  </a:lnTo>
                  <a:lnTo>
                    <a:pt x="288979" y="278758"/>
                  </a:lnTo>
                  <a:lnTo>
                    <a:pt x="295531" y="230432"/>
                  </a:lnTo>
                  <a:lnTo>
                    <a:pt x="132592" y="230432"/>
                  </a:lnTo>
                  <a:lnTo>
                    <a:pt x="146759" y="70626"/>
                  </a:lnTo>
                  <a:lnTo>
                    <a:pt x="309735" y="70626"/>
                  </a:lnTo>
                  <a:lnTo>
                    <a:pt x="312692" y="37548"/>
                  </a:lnTo>
                  <a:lnTo>
                    <a:pt x="311259" y="26062"/>
                  </a:lnTo>
                  <a:lnTo>
                    <a:pt x="305011" y="13779"/>
                  </a:lnTo>
                  <a:lnTo>
                    <a:pt x="293635" y="3993"/>
                  </a:lnTo>
                  <a:lnTo>
                    <a:pt x="276818" y="0"/>
                  </a:lnTo>
                  <a:close/>
                </a:path>
                <a:path w="313055" h="301625">
                  <a:moveTo>
                    <a:pt x="301079" y="166089"/>
                  </a:moveTo>
                  <a:lnTo>
                    <a:pt x="171104" y="166089"/>
                  </a:lnTo>
                  <a:lnTo>
                    <a:pt x="165492" y="230432"/>
                  </a:lnTo>
                  <a:lnTo>
                    <a:pt x="295531" y="230432"/>
                  </a:lnTo>
                  <a:lnTo>
                    <a:pt x="297365" y="209451"/>
                  </a:lnTo>
                  <a:lnTo>
                    <a:pt x="301079" y="166089"/>
                  </a:lnTo>
                  <a:close/>
                </a:path>
                <a:path w="313055" h="301625">
                  <a:moveTo>
                    <a:pt x="309735" y="70626"/>
                  </a:moveTo>
                  <a:lnTo>
                    <a:pt x="179638" y="70626"/>
                  </a:lnTo>
                  <a:lnTo>
                    <a:pt x="174424" y="130446"/>
                  </a:lnTo>
                  <a:lnTo>
                    <a:pt x="304388" y="130446"/>
                  </a:lnTo>
                  <a:lnTo>
                    <a:pt x="309735" y="70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8" name="object 206">
              <a:extLst>
                <a:ext uri="{FF2B5EF4-FFF2-40B4-BE49-F238E27FC236}">
                  <a16:creationId xmlns:a16="http://schemas.microsoft.com/office/drawing/2014/main" id="{18D49F8E-23C0-0109-042D-53610E604F4B}"/>
                </a:ext>
              </a:extLst>
            </p:cNvPr>
            <p:cNvSpPr/>
            <p:nvPr/>
          </p:nvSpPr>
          <p:spPr>
            <a:xfrm>
              <a:off x="10466250" y="2927888"/>
              <a:ext cx="199378" cy="177846"/>
            </a:xfrm>
            <a:custGeom>
              <a:avLst/>
              <a:gdLst/>
              <a:ahLst/>
              <a:cxnLst/>
              <a:rect l="l" t="t" r="r" b="b"/>
              <a:pathLst>
                <a:path w="320040" h="301625">
                  <a:moveTo>
                    <a:pt x="27213" y="0"/>
                  </a:moveTo>
                  <a:lnTo>
                    <a:pt x="0" y="301017"/>
                  </a:lnTo>
                  <a:lnTo>
                    <a:pt x="97902" y="301017"/>
                  </a:lnTo>
                  <a:lnTo>
                    <a:pt x="135001" y="276201"/>
                  </a:lnTo>
                  <a:lnTo>
                    <a:pt x="175942" y="164665"/>
                  </a:lnTo>
                  <a:lnTo>
                    <a:pt x="304830" y="164665"/>
                  </a:lnTo>
                  <a:lnTo>
                    <a:pt x="305608" y="155921"/>
                  </a:lnTo>
                  <a:lnTo>
                    <a:pt x="140299" y="155921"/>
                  </a:lnTo>
                  <a:lnTo>
                    <a:pt x="157115" y="10"/>
                  </a:lnTo>
                  <a:lnTo>
                    <a:pt x="27213" y="0"/>
                  </a:lnTo>
                  <a:close/>
                </a:path>
                <a:path w="320040" h="301625">
                  <a:moveTo>
                    <a:pt x="304830" y="164665"/>
                  </a:moveTo>
                  <a:lnTo>
                    <a:pt x="175942" y="164665"/>
                  </a:lnTo>
                  <a:lnTo>
                    <a:pt x="162686" y="301017"/>
                  </a:lnTo>
                  <a:lnTo>
                    <a:pt x="292692" y="301017"/>
                  </a:lnTo>
                  <a:lnTo>
                    <a:pt x="304830" y="164665"/>
                  </a:lnTo>
                  <a:close/>
                </a:path>
                <a:path w="320040" h="301625">
                  <a:moveTo>
                    <a:pt x="319487" y="0"/>
                  </a:moveTo>
                  <a:lnTo>
                    <a:pt x="217438" y="10"/>
                  </a:lnTo>
                  <a:lnTo>
                    <a:pt x="182758" y="25821"/>
                  </a:lnTo>
                  <a:lnTo>
                    <a:pt x="159793" y="95815"/>
                  </a:lnTo>
                  <a:lnTo>
                    <a:pt x="140299" y="155921"/>
                  </a:lnTo>
                  <a:lnTo>
                    <a:pt x="305608" y="155921"/>
                  </a:lnTo>
                  <a:lnTo>
                    <a:pt x="319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69" name="object 207">
              <a:extLst>
                <a:ext uri="{FF2B5EF4-FFF2-40B4-BE49-F238E27FC236}">
                  <a16:creationId xmlns:a16="http://schemas.microsoft.com/office/drawing/2014/main" id="{469C6B9B-1F0B-2D71-6B69-2E3F9CA36AA1}"/>
                </a:ext>
              </a:extLst>
            </p:cNvPr>
            <p:cNvSpPr/>
            <p:nvPr/>
          </p:nvSpPr>
          <p:spPr>
            <a:xfrm>
              <a:off x="10872367" y="2927893"/>
              <a:ext cx="198983" cy="177846"/>
            </a:xfrm>
            <a:custGeom>
              <a:avLst/>
              <a:gdLst/>
              <a:ahLst/>
              <a:cxnLst/>
              <a:rect l="l" t="t" r="r" b="b"/>
              <a:pathLst>
                <a:path w="319405" h="301625">
                  <a:moveTo>
                    <a:pt x="156319" y="0"/>
                  </a:moveTo>
                  <a:lnTo>
                    <a:pt x="26344" y="0"/>
                  </a:lnTo>
                  <a:lnTo>
                    <a:pt x="15270" y="128537"/>
                  </a:lnTo>
                  <a:lnTo>
                    <a:pt x="12565" y="159356"/>
                  </a:lnTo>
                  <a:lnTo>
                    <a:pt x="13605" y="172760"/>
                  </a:lnTo>
                  <a:lnTo>
                    <a:pt x="19587" y="185904"/>
                  </a:lnTo>
                  <a:lnTo>
                    <a:pt x="31263" y="195904"/>
                  </a:lnTo>
                  <a:lnTo>
                    <a:pt x="49391" y="199878"/>
                  </a:lnTo>
                  <a:lnTo>
                    <a:pt x="171554" y="199878"/>
                  </a:lnTo>
                  <a:lnTo>
                    <a:pt x="168843" y="230411"/>
                  </a:lnTo>
                  <a:lnTo>
                    <a:pt x="6261" y="230411"/>
                  </a:lnTo>
                  <a:lnTo>
                    <a:pt x="0" y="301006"/>
                  </a:lnTo>
                  <a:lnTo>
                    <a:pt x="258651" y="301006"/>
                  </a:lnTo>
                  <a:lnTo>
                    <a:pt x="295394" y="265573"/>
                  </a:lnTo>
                  <a:lnTo>
                    <a:pt x="299742" y="217539"/>
                  </a:lnTo>
                  <a:lnTo>
                    <a:pt x="306935" y="137273"/>
                  </a:lnTo>
                  <a:lnTo>
                    <a:pt x="144142" y="137273"/>
                  </a:lnTo>
                  <a:lnTo>
                    <a:pt x="156319" y="0"/>
                  </a:lnTo>
                  <a:close/>
                </a:path>
                <a:path w="319405" h="301625">
                  <a:moveTo>
                    <a:pt x="319236" y="0"/>
                  </a:moveTo>
                  <a:lnTo>
                    <a:pt x="189261" y="0"/>
                  </a:lnTo>
                  <a:lnTo>
                    <a:pt x="177104" y="137273"/>
                  </a:lnTo>
                  <a:lnTo>
                    <a:pt x="306935" y="137273"/>
                  </a:lnTo>
                  <a:lnTo>
                    <a:pt x="3192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0" name="object 208">
              <a:extLst>
                <a:ext uri="{FF2B5EF4-FFF2-40B4-BE49-F238E27FC236}">
                  <a16:creationId xmlns:a16="http://schemas.microsoft.com/office/drawing/2014/main" id="{0D531913-1BE2-0247-46E6-95446CC132AB}"/>
                </a:ext>
              </a:extLst>
            </p:cNvPr>
            <p:cNvSpPr/>
            <p:nvPr/>
          </p:nvSpPr>
          <p:spPr>
            <a:xfrm>
              <a:off x="11075009" y="2927894"/>
              <a:ext cx="197005" cy="177846"/>
            </a:xfrm>
            <a:custGeom>
              <a:avLst/>
              <a:gdLst/>
              <a:ahLst/>
              <a:cxnLst/>
              <a:rect l="l" t="t" r="r" b="b"/>
              <a:pathLst>
                <a:path w="316230" h="301625">
                  <a:moveTo>
                    <a:pt x="156644" y="0"/>
                  </a:moveTo>
                  <a:lnTo>
                    <a:pt x="26668" y="10"/>
                  </a:lnTo>
                  <a:lnTo>
                    <a:pt x="0" y="301006"/>
                  </a:lnTo>
                  <a:lnTo>
                    <a:pt x="129964" y="301006"/>
                  </a:lnTo>
                  <a:lnTo>
                    <a:pt x="138226" y="207868"/>
                  </a:lnTo>
                  <a:lnTo>
                    <a:pt x="264621" y="207868"/>
                  </a:lnTo>
                  <a:lnTo>
                    <a:pt x="299993" y="187498"/>
                  </a:lnTo>
                  <a:lnTo>
                    <a:pt x="306361" y="145283"/>
                  </a:lnTo>
                  <a:lnTo>
                    <a:pt x="143765" y="145283"/>
                  </a:lnTo>
                  <a:lnTo>
                    <a:pt x="150382" y="70605"/>
                  </a:lnTo>
                  <a:lnTo>
                    <a:pt x="313024" y="70605"/>
                  </a:lnTo>
                  <a:lnTo>
                    <a:pt x="313924" y="60435"/>
                  </a:lnTo>
                  <a:lnTo>
                    <a:pt x="315938" y="36616"/>
                  </a:lnTo>
                  <a:lnTo>
                    <a:pt x="313689" y="21514"/>
                  </a:lnTo>
                  <a:lnTo>
                    <a:pt x="305553" y="9973"/>
                  </a:lnTo>
                  <a:lnTo>
                    <a:pt x="292952" y="2602"/>
                  </a:lnTo>
                  <a:lnTo>
                    <a:pt x="277310" y="10"/>
                  </a:lnTo>
                  <a:lnTo>
                    <a:pt x="156644" y="10"/>
                  </a:lnTo>
                  <a:close/>
                </a:path>
                <a:path w="316230" h="301625">
                  <a:moveTo>
                    <a:pt x="264621" y="207868"/>
                  </a:moveTo>
                  <a:lnTo>
                    <a:pt x="184748" y="207868"/>
                  </a:lnTo>
                  <a:lnTo>
                    <a:pt x="176109" y="207888"/>
                  </a:lnTo>
                  <a:lnTo>
                    <a:pt x="264473" y="207888"/>
                  </a:lnTo>
                  <a:lnTo>
                    <a:pt x="264621" y="207868"/>
                  </a:lnTo>
                  <a:close/>
                </a:path>
                <a:path w="316230" h="301625">
                  <a:moveTo>
                    <a:pt x="313024" y="70605"/>
                  </a:moveTo>
                  <a:lnTo>
                    <a:pt x="182936" y="70605"/>
                  </a:lnTo>
                  <a:lnTo>
                    <a:pt x="176319" y="145283"/>
                  </a:lnTo>
                  <a:lnTo>
                    <a:pt x="306361" y="145283"/>
                  </a:lnTo>
                  <a:lnTo>
                    <a:pt x="310088" y="103745"/>
                  </a:lnTo>
                  <a:lnTo>
                    <a:pt x="313024" y="7060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1" name="object 209">
              <a:extLst>
                <a:ext uri="{FF2B5EF4-FFF2-40B4-BE49-F238E27FC236}">
                  <a16:creationId xmlns:a16="http://schemas.microsoft.com/office/drawing/2014/main" id="{DA6685D8-9A76-F27F-126F-75CA049CA9EF}"/>
                </a:ext>
              </a:extLst>
            </p:cNvPr>
            <p:cNvSpPr/>
            <p:nvPr/>
          </p:nvSpPr>
          <p:spPr>
            <a:xfrm>
              <a:off x="10669295" y="2927885"/>
              <a:ext cx="199378" cy="177846"/>
            </a:xfrm>
            <a:custGeom>
              <a:avLst/>
              <a:gdLst/>
              <a:ahLst/>
              <a:cxnLst/>
              <a:rect l="l" t="t" r="r" b="b"/>
              <a:pathLst>
                <a:path w="320040" h="301625">
                  <a:moveTo>
                    <a:pt x="319445" y="0"/>
                  </a:moveTo>
                  <a:lnTo>
                    <a:pt x="26658" y="0"/>
                  </a:lnTo>
                  <a:lnTo>
                    <a:pt x="0" y="301006"/>
                  </a:lnTo>
                  <a:lnTo>
                    <a:pt x="48815" y="301006"/>
                  </a:lnTo>
                  <a:lnTo>
                    <a:pt x="259374" y="301006"/>
                  </a:lnTo>
                  <a:lnTo>
                    <a:pt x="296043" y="266190"/>
                  </a:lnTo>
                  <a:lnTo>
                    <a:pt x="298544" y="238401"/>
                  </a:lnTo>
                  <a:lnTo>
                    <a:pt x="135524" y="238401"/>
                  </a:lnTo>
                  <a:lnTo>
                    <a:pt x="142131" y="163733"/>
                  </a:lnTo>
                  <a:lnTo>
                    <a:pt x="305263" y="163733"/>
                  </a:lnTo>
                  <a:lnTo>
                    <a:pt x="307257" y="141576"/>
                  </a:lnTo>
                  <a:lnTo>
                    <a:pt x="305769" y="126103"/>
                  </a:lnTo>
                  <a:lnTo>
                    <a:pt x="298553" y="113216"/>
                  </a:lnTo>
                  <a:lnTo>
                    <a:pt x="285845" y="104397"/>
                  </a:lnTo>
                  <a:lnTo>
                    <a:pt x="267876" y="101127"/>
                  </a:lnTo>
                  <a:lnTo>
                    <a:pt x="147681" y="101127"/>
                  </a:lnTo>
                  <a:lnTo>
                    <a:pt x="150393" y="70594"/>
                  </a:lnTo>
                  <a:lnTo>
                    <a:pt x="313194" y="70594"/>
                  </a:lnTo>
                  <a:lnTo>
                    <a:pt x="319445" y="0"/>
                  </a:lnTo>
                  <a:close/>
                </a:path>
                <a:path w="320040" h="301625">
                  <a:moveTo>
                    <a:pt x="305263" y="163733"/>
                  </a:moveTo>
                  <a:lnTo>
                    <a:pt x="175303" y="163733"/>
                  </a:lnTo>
                  <a:lnTo>
                    <a:pt x="168685" y="238401"/>
                  </a:lnTo>
                  <a:lnTo>
                    <a:pt x="298544" y="238401"/>
                  </a:lnTo>
                  <a:lnTo>
                    <a:pt x="305263" y="1637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B0E50D0-32AB-9C48-761A-15C0C3A72906}"/>
              </a:ext>
            </a:extLst>
          </p:cNvPr>
          <p:cNvGrpSpPr>
            <a:grpSpLocks noChangeAspect="1"/>
          </p:cNvGrpSpPr>
          <p:nvPr/>
        </p:nvGrpSpPr>
        <p:grpSpPr>
          <a:xfrm>
            <a:off x="3173058" y="5729621"/>
            <a:ext cx="1332000" cy="254034"/>
            <a:chOff x="8386606" y="2927868"/>
            <a:chExt cx="1117053" cy="213040"/>
          </a:xfrm>
        </p:grpSpPr>
        <p:sp>
          <p:nvSpPr>
            <p:cNvPr id="73" name="object 253">
              <a:extLst>
                <a:ext uri="{FF2B5EF4-FFF2-40B4-BE49-F238E27FC236}">
                  <a16:creationId xmlns:a16="http://schemas.microsoft.com/office/drawing/2014/main" id="{E3F6F8EB-FE1F-9F0F-1E69-51F90B4B9728}"/>
                </a:ext>
              </a:extLst>
            </p:cNvPr>
            <p:cNvSpPr/>
            <p:nvPr/>
          </p:nvSpPr>
          <p:spPr>
            <a:xfrm>
              <a:off x="8386606" y="2927868"/>
              <a:ext cx="225092" cy="213040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46333" y="192967"/>
                  </a:moveTo>
                  <a:lnTo>
                    <a:pt x="0" y="239301"/>
                  </a:lnTo>
                  <a:lnTo>
                    <a:pt x="0" y="360690"/>
                  </a:lnTo>
                  <a:lnTo>
                    <a:pt x="121388" y="360690"/>
                  </a:lnTo>
                  <a:lnTo>
                    <a:pt x="167722" y="314346"/>
                  </a:lnTo>
                  <a:lnTo>
                    <a:pt x="46333" y="314346"/>
                  </a:lnTo>
                  <a:lnTo>
                    <a:pt x="46333" y="192967"/>
                  </a:lnTo>
                  <a:close/>
                </a:path>
                <a:path w="361315" h="361314">
                  <a:moveTo>
                    <a:pt x="314210" y="192831"/>
                  </a:moveTo>
                  <a:lnTo>
                    <a:pt x="314210" y="314210"/>
                  </a:lnTo>
                  <a:lnTo>
                    <a:pt x="192831" y="314210"/>
                  </a:lnTo>
                  <a:lnTo>
                    <a:pt x="239155" y="360690"/>
                  </a:lnTo>
                  <a:lnTo>
                    <a:pt x="360690" y="360690"/>
                  </a:lnTo>
                  <a:lnTo>
                    <a:pt x="360690" y="239165"/>
                  </a:lnTo>
                  <a:lnTo>
                    <a:pt x="314210" y="192831"/>
                  </a:lnTo>
                  <a:close/>
                </a:path>
                <a:path w="361315" h="361314">
                  <a:moveTo>
                    <a:pt x="121388" y="0"/>
                  </a:moveTo>
                  <a:lnTo>
                    <a:pt x="0" y="0"/>
                  </a:lnTo>
                  <a:lnTo>
                    <a:pt x="0" y="121378"/>
                  </a:lnTo>
                  <a:lnTo>
                    <a:pt x="46333" y="167722"/>
                  </a:lnTo>
                  <a:lnTo>
                    <a:pt x="46333" y="46333"/>
                  </a:lnTo>
                  <a:lnTo>
                    <a:pt x="167722" y="46333"/>
                  </a:lnTo>
                  <a:lnTo>
                    <a:pt x="121388" y="0"/>
                  </a:lnTo>
                  <a:close/>
                </a:path>
                <a:path w="361315" h="361314">
                  <a:moveTo>
                    <a:pt x="360690" y="0"/>
                  </a:moveTo>
                  <a:lnTo>
                    <a:pt x="239301" y="0"/>
                  </a:lnTo>
                  <a:lnTo>
                    <a:pt x="192967" y="46333"/>
                  </a:lnTo>
                  <a:lnTo>
                    <a:pt x="314346" y="46333"/>
                  </a:lnTo>
                  <a:lnTo>
                    <a:pt x="314346" y="167722"/>
                  </a:lnTo>
                  <a:lnTo>
                    <a:pt x="360690" y="121378"/>
                  </a:lnTo>
                  <a:lnTo>
                    <a:pt x="3606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4" name="object 254">
              <a:extLst>
                <a:ext uri="{FF2B5EF4-FFF2-40B4-BE49-F238E27FC236}">
                  <a16:creationId xmlns:a16="http://schemas.microsoft.com/office/drawing/2014/main" id="{432D8595-4939-BA6E-DC34-261535176F12}"/>
                </a:ext>
              </a:extLst>
            </p:cNvPr>
            <p:cNvSpPr/>
            <p:nvPr/>
          </p:nvSpPr>
          <p:spPr>
            <a:xfrm>
              <a:off x="8699025" y="2949133"/>
              <a:ext cx="804634" cy="168485"/>
            </a:xfrm>
            <a:custGeom>
              <a:avLst/>
              <a:gdLst/>
              <a:ahLst/>
              <a:cxnLst/>
              <a:rect l="l" t="t" r="r" b="b"/>
              <a:pathLst>
                <a:path w="1291590" h="285750">
                  <a:moveTo>
                    <a:pt x="973719" y="72008"/>
                  </a:moveTo>
                  <a:lnTo>
                    <a:pt x="968996" y="72008"/>
                  </a:lnTo>
                  <a:lnTo>
                    <a:pt x="928999" y="81281"/>
                  </a:lnTo>
                  <a:lnTo>
                    <a:pt x="896756" y="104350"/>
                  </a:lnTo>
                  <a:lnTo>
                    <a:pt x="875490" y="137812"/>
                  </a:lnTo>
                  <a:lnTo>
                    <a:pt x="868423" y="178266"/>
                  </a:lnTo>
                  <a:lnTo>
                    <a:pt x="876706" y="222326"/>
                  </a:lnTo>
                  <a:lnTo>
                    <a:pt x="899620" y="255879"/>
                  </a:lnTo>
                  <a:lnTo>
                    <a:pt x="934265" y="277366"/>
                  </a:lnTo>
                  <a:lnTo>
                    <a:pt x="977739" y="285226"/>
                  </a:lnTo>
                  <a:lnTo>
                    <a:pt x="1000205" y="283781"/>
                  </a:lnTo>
                  <a:lnTo>
                    <a:pt x="1021896" y="278444"/>
                  </a:lnTo>
                  <a:lnTo>
                    <a:pt x="1042317" y="269389"/>
                  </a:lnTo>
                  <a:lnTo>
                    <a:pt x="1060972" y="256787"/>
                  </a:lnTo>
                  <a:lnTo>
                    <a:pt x="1051193" y="242631"/>
                  </a:lnTo>
                  <a:lnTo>
                    <a:pt x="983017" y="242631"/>
                  </a:lnTo>
                  <a:lnTo>
                    <a:pt x="962355" y="240043"/>
                  </a:lnTo>
                  <a:lnTo>
                    <a:pt x="944625" y="230426"/>
                  </a:lnTo>
                  <a:lnTo>
                    <a:pt x="931489" y="215121"/>
                  </a:lnTo>
                  <a:lnTo>
                    <a:pt x="924610" y="195470"/>
                  </a:lnTo>
                  <a:lnTo>
                    <a:pt x="1075265" y="195470"/>
                  </a:lnTo>
                  <a:lnTo>
                    <a:pt x="1075265" y="183680"/>
                  </a:lnTo>
                  <a:lnTo>
                    <a:pt x="1071315" y="159398"/>
                  </a:lnTo>
                  <a:lnTo>
                    <a:pt x="923919" y="159398"/>
                  </a:lnTo>
                  <a:lnTo>
                    <a:pt x="928920" y="141236"/>
                  </a:lnTo>
                  <a:lnTo>
                    <a:pt x="940014" y="126794"/>
                  </a:lnTo>
                  <a:lnTo>
                    <a:pt x="955649" y="117453"/>
                  </a:lnTo>
                  <a:lnTo>
                    <a:pt x="974284" y="114593"/>
                  </a:lnTo>
                  <a:lnTo>
                    <a:pt x="1053926" y="114593"/>
                  </a:lnTo>
                  <a:lnTo>
                    <a:pt x="1047121" y="103028"/>
                  </a:lnTo>
                  <a:lnTo>
                    <a:pt x="1015043" y="80151"/>
                  </a:lnTo>
                  <a:lnTo>
                    <a:pt x="973719" y="72008"/>
                  </a:lnTo>
                  <a:close/>
                </a:path>
                <a:path w="1291590" h="285750">
                  <a:moveTo>
                    <a:pt x="1037392" y="222652"/>
                  </a:moveTo>
                  <a:lnTo>
                    <a:pt x="1025226" y="231084"/>
                  </a:lnTo>
                  <a:lnTo>
                    <a:pt x="1011908" y="237299"/>
                  </a:lnTo>
                  <a:lnTo>
                    <a:pt x="997738" y="241185"/>
                  </a:lnTo>
                  <a:lnTo>
                    <a:pt x="983017" y="242631"/>
                  </a:lnTo>
                  <a:lnTo>
                    <a:pt x="1051193" y="242631"/>
                  </a:lnTo>
                  <a:lnTo>
                    <a:pt x="1037392" y="222652"/>
                  </a:lnTo>
                  <a:close/>
                </a:path>
                <a:path w="1291590" h="285750">
                  <a:moveTo>
                    <a:pt x="1053926" y="114593"/>
                  </a:moveTo>
                  <a:lnTo>
                    <a:pt x="974284" y="114593"/>
                  </a:lnTo>
                  <a:lnTo>
                    <a:pt x="992990" y="117272"/>
                  </a:lnTo>
                  <a:lnTo>
                    <a:pt x="1008670" y="126594"/>
                  </a:lnTo>
                  <a:lnTo>
                    <a:pt x="1019710" y="141116"/>
                  </a:lnTo>
                  <a:lnTo>
                    <a:pt x="1024492" y="159398"/>
                  </a:lnTo>
                  <a:lnTo>
                    <a:pt x="1071315" y="159398"/>
                  </a:lnTo>
                  <a:lnTo>
                    <a:pt x="1067884" y="138313"/>
                  </a:lnTo>
                  <a:lnTo>
                    <a:pt x="1053926" y="114593"/>
                  </a:lnTo>
                  <a:close/>
                </a:path>
                <a:path w="1291590" h="285750">
                  <a:moveTo>
                    <a:pt x="346544" y="72008"/>
                  </a:moveTo>
                  <a:lnTo>
                    <a:pt x="338911" y="72008"/>
                  </a:lnTo>
                  <a:lnTo>
                    <a:pt x="299205" y="81459"/>
                  </a:lnTo>
                  <a:lnTo>
                    <a:pt x="267311" y="104597"/>
                  </a:lnTo>
                  <a:lnTo>
                    <a:pt x="246419" y="138005"/>
                  </a:lnTo>
                  <a:lnTo>
                    <a:pt x="239720" y="178266"/>
                  </a:lnTo>
                  <a:lnTo>
                    <a:pt x="239584" y="187146"/>
                  </a:lnTo>
                  <a:lnTo>
                    <a:pt x="249600" y="226370"/>
                  </a:lnTo>
                  <a:lnTo>
                    <a:pt x="273006" y="257688"/>
                  </a:lnTo>
                  <a:lnTo>
                    <a:pt x="306406" y="278012"/>
                  </a:lnTo>
                  <a:lnTo>
                    <a:pt x="346408" y="284253"/>
                  </a:lnTo>
                  <a:lnTo>
                    <a:pt x="355141" y="284253"/>
                  </a:lnTo>
                  <a:lnTo>
                    <a:pt x="394749" y="274671"/>
                  </a:lnTo>
                  <a:lnTo>
                    <a:pt x="426523" y="251468"/>
                  </a:lnTo>
                  <a:lnTo>
                    <a:pt x="435293" y="237364"/>
                  </a:lnTo>
                  <a:lnTo>
                    <a:pt x="346544" y="237364"/>
                  </a:lnTo>
                  <a:lnTo>
                    <a:pt x="324596" y="232617"/>
                  </a:lnTo>
                  <a:lnTo>
                    <a:pt x="308499" y="219779"/>
                  </a:lnTo>
                  <a:lnTo>
                    <a:pt x="298593" y="200960"/>
                  </a:lnTo>
                  <a:lnTo>
                    <a:pt x="295216" y="178266"/>
                  </a:lnTo>
                  <a:lnTo>
                    <a:pt x="298572" y="156206"/>
                  </a:lnTo>
                  <a:lnTo>
                    <a:pt x="308444" y="137566"/>
                  </a:lnTo>
                  <a:lnTo>
                    <a:pt x="324534" y="124674"/>
                  </a:lnTo>
                  <a:lnTo>
                    <a:pt x="346544" y="119860"/>
                  </a:lnTo>
                  <a:lnTo>
                    <a:pt x="436426" y="119860"/>
                  </a:lnTo>
                  <a:lnTo>
                    <a:pt x="420293" y="98359"/>
                  </a:lnTo>
                  <a:lnTo>
                    <a:pt x="386715" y="78078"/>
                  </a:lnTo>
                  <a:lnTo>
                    <a:pt x="346544" y="72008"/>
                  </a:lnTo>
                  <a:close/>
                </a:path>
                <a:path w="1291590" h="285750">
                  <a:moveTo>
                    <a:pt x="436426" y="119860"/>
                  </a:moveTo>
                  <a:lnTo>
                    <a:pt x="346544" y="119860"/>
                  </a:lnTo>
                  <a:lnTo>
                    <a:pt x="368657" y="124576"/>
                  </a:lnTo>
                  <a:lnTo>
                    <a:pt x="384985" y="137303"/>
                  </a:lnTo>
                  <a:lnTo>
                    <a:pt x="395097" y="155910"/>
                  </a:lnTo>
                  <a:lnTo>
                    <a:pt x="398563" y="178266"/>
                  </a:lnTo>
                  <a:lnTo>
                    <a:pt x="395078" y="200726"/>
                  </a:lnTo>
                  <a:lnTo>
                    <a:pt x="384934" y="219571"/>
                  </a:lnTo>
                  <a:lnTo>
                    <a:pt x="368600" y="232539"/>
                  </a:lnTo>
                  <a:lnTo>
                    <a:pt x="346544" y="237364"/>
                  </a:lnTo>
                  <a:lnTo>
                    <a:pt x="435293" y="237364"/>
                  </a:lnTo>
                  <a:lnTo>
                    <a:pt x="447299" y="218056"/>
                  </a:lnTo>
                  <a:lnTo>
                    <a:pt x="453843" y="178266"/>
                  </a:lnTo>
                  <a:lnTo>
                    <a:pt x="453912" y="169104"/>
                  </a:lnTo>
                  <a:lnTo>
                    <a:pt x="443839" y="129739"/>
                  </a:lnTo>
                  <a:lnTo>
                    <a:pt x="436426" y="119860"/>
                  </a:lnTo>
                  <a:close/>
                </a:path>
                <a:path w="1291590" h="285750">
                  <a:moveTo>
                    <a:pt x="586264" y="72008"/>
                  </a:moveTo>
                  <a:lnTo>
                    <a:pt x="578348" y="72008"/>
                  </a:lnTo>
                  <a:lnTo>
                    <a:pt x="538581" y="81412"/>
                  </a:lnTo>
                  <a:lnTo>
                    <a:pt x="506616" y="104534"/>
                  </a:lnTo>
                  <a:lnTo>
                    <a:pt x="485652" y="137958"/>
                  </a:lnTo>
                  <a:lnTo>
                    <a:pt x="478885" y="178266"/>
                  </a:lnTo>
                  <a:lnTo>
                    <a:pt x="478728" y="181125"/>
                  </a:lnTo>
                  <a:lnTo>
                    <a:pt x="478728" y="183994"/>
                  </a:lnTo>
                  <a:lnTo>
                    <a:pt x="488736" y="226027"/>
                  </a:lnTo>
                  <a:lnTo>
                    <a:pt x="511989" y="257331"/>
                  </a:lnTo>
                  <a:lnTo>
                    <a:pt x="545255" y="277677"/>
                  </a:lnTo>
                  <a:lnTo>
                    <a:pt x="585144" y="283970"/>
                  </a:lnTo>
                  <a:lnTo>
                    <a:pt x="586390" y="283970"/>
                  </a:lnTo>
                  <a:lnTo>
                    <a:pt x="609406" y="282633"/>
                  </a:lnTo>
                  <a:lnTo>
                    <a:pt x="631077" y="275817"/>
                  </a:lnTo>
                  <a:lnTo>
                    <a:pt x="650451" y="263958"/>
                  </a:lnTo>
                  <a:lnTo>
                    <a:pt x="666576" y="247489"/>
                  </a:lnTo>
                  <a:lnTo>
                    <a:pt x="655109" y="236799"/>
                  </a:lnTo>
                  <a:lnTo>
                    <a:pt x="589311" y="236799"/>
                  </a:lnTo>
                  <a:lnTo>
                    <a:pt x="566712" y="232561"/>
                  </a:lnTo>
                  <a:lnTo>
                    <a:pt x="549183" y="220574"/>
                  </a:lnTo>
                  <a:lnTo>
                    <a:pt x="537844" y="201928"/>
                  </a:lnTo>
                  <a:lnTo>
                    <a:pt x="533816" y="177711"/>
                  </a:lnTo>
                  <a:lnTo>
                    <a:pt x="533680" y="175868"/>
                  </a:lnTo>
                  <a:lnTo>
                    <a:pt x="533680" y="174015"/>
                  </a:lnTo>
                  <a:lnTo>
                    <a:pt x="533816" y="172162"/>
                  </a:lnTo>
                  <a:lnTo>
                    <a:pt x="533826" y="171712"/>
                  </a:lnTo>
                  <a:lnTo>
                    <a:pt x="538664" y="150836"/>
                  </a:lnTo>
                  <a:lnTo>
                    <a:pt x="550716" y="134020"/>
                  </a:lnTo>
                  <a:lnTo>
                    <a:pt x="568194" y="122951"/>
                  </a:lnTo>
                  <a:lnTo>
                    <a:pt x="589311" y="119315"/>
                  </a:lnTo>
                  <a:lnTo>
                    <a:pt x="655109" y="119315"/>
                  </a:lnTo>
                  <a:lnTo>
                    <a:pt x="666576" y="108624"/>
                  </a:lnTo>
                  <a:lnTo>
                    <a:pt x="650318" y="92293"/>
                  </a:lnTo>
                  <a:lnTo>
                    <a:pt x="630908" y="80468"/>
                  </a:lnTo>
                  <a:lnTo>
                    <a:pt x="609254" y="73568"/>
                  </a:lnTo>
                  <a:lnTo>
                    <a:pt x="586264" y="72008"/>
                  </a:lnTo>
                  <a:close/>
                </a:path>
                <a:path w="1291590" h="285750">
                  <a:moveTo>
                    <a:pt x="631760" y="215030"/>
                  </a:moveTo>
                  <a:lnTo>
                    <a:pt x="623464" y="224367"/>
                  </a:lnTo>
                  <a:lnTo>
                    <a:pt x="613284" y="231282"/>
                  </a:lnTo>
                  <a:lnTo>
                    <a:pt x="601731" y="235513"/>
                  </a:lnTo>
                  <a:lnTo>
                    <a:pt x="589311" y="236799"/>
                  </a:lnTo>
                  <a:lnTo>
                    <a:pt x="655109" y="236799"/>
                  </a:lnTo>
                  <a:lnTo>
                    <a:pt x="631760" y="215030"/>
                  </a:lnTo>
                  <a:close/>
                </a:path>
                <a:path w="1291590" h="285750">
                  <a:moveTo>
                    <a:pt x="655109" y="119315"/>
                  </a:moveTo>
                  <a:lnTo>
                    <a:pt x="589311" y="119315"/>
                  </a:lnTo>
                  <a:lnTo>
                    <a:pt x="601785" y="120451"/>
                  </a:lnTo>
                  <a:lnTo>
                    <a:pt x="613383" y="124644"/>
                  </a:lnTo>
                  <a:lnTo>
                    <a:pt x="623557" y="131615"/>
                  </a:lnTo>
                  <a:lnTo>
                    <a:pt x="631760" y="141084"/>
                  </a:lnTo>
                  <a:lnTo>
                    <a:pt x="655109" y="119315"/>
                  </a:lnTo>
                  <a:close/>
                </a:path>
                <a:path w="1291590" h="285750">
                  <a:moveTo>
                    <a:pt x="1143787" y="77411"/>
                  </a:moveTo>
                  <a:lnTo>
                    <a:pt x="1084145" y="77411"/>
                  </a:lnTo>
                  <a:lnTo>
                    <a:pt x="1151430" y="175355"/>
                  </a:lnTo>
                  <a:lnTo>
                    <a:pt x="1079977" y="279813"/>
                  </a:lnTo>
                  <a:lnTo>
                    <a:pt x="1138384" y="279813"/>
                  </a:lnTo>
                  <a:lnTo>
                    <a:pt x="1184990" y="211428"/>
                  </a:lnTo>
                  <a:lnTo>
                    <a:pt x="1243811" y="211428"/>
                  </a:lnTo>
                  <a:lnTo>
                    <a:pt x="1218706" y="175355"/>
                  </a:lnTo>
                  <a:lnTo>
                    <a:pt x="1243647" y="139419"/>
                  </a:lnTo>
                  <a:lnTo>
                    <a:pt x="1185419" y="139419"/>
                  </a:lnTo>
                  <a:lnTo>
                    <a:pt x="1143787" y="77411"/>
                  </a:lnTo>
                  <a:close/>
                </a:path>
                <a:path w="1291590" h="285750">
                  <a:moveTo>
                    <a:pt x="1243811" y="211428"/>
                  </a:moveTo>
                  <a:lnTo>
                    <a:pt x="1184990" y="211428"/>
                  </a:lnTo>
                  <a:lnTo>
                    <a:pt x="1231051" y="279813"/>
                  </a:lnTo>
                  <a:lnTo>
                    <a:pt x="1291405" y="279813"/>
                  </a:lnTo>
                  <a:lnTo>
                    <a:pt x="1243811" y="211428"/>
                  </a:lnTo>
                  <a:close/>
                </a:path>
                <a:path w="1291590" h="285750">
                  <a:moveTo>
                    <a:pt x="1286683" y="77411"/>
                  </a:moveTo>
                  <a:lnTo>
                    <a:pt x="1227030" y="77411"/>
                  </a:lnTo>
                  <a:lnTo>
                    <a:pt x="1185419" y="139419"/>
                  </a:lnTo>
                  <a:lnTo>
                    <a:pt x="1243647" y="139419"/>
                  </a:lnTo>
                  <a:lnTo>
                    <a:pt x="1286683" y="77411"/>
                  </a:lnTo>
                  <a:close/>
                </a:path>
                <a:path w="1291590" h="285750">
                  <a:moveTo>
                    <a:pt x="795871" y="123472"/>
                  </a:moveTo>
                  <a:lnTo>
                    <a:pt x="742186" y="123472"/>
                  </a:lnTo>
                  <a:lnTo>
                    <a:pt x="742186" y="279813"/>
                  </a:lnTo>
                  <a:lnTo>
                    <a:pt x="795871" y="279813"/>
                  </a:lnTo>
                  <a:lnTo>
                    <a:pt x="795871" y="123472"/>
                  </a:lnTo>
                  <a:close/>
                </a:path>
                <a:path w="1291590" h="285750">
                  <a:moveTo>
                    <a:pt x="853167" y="77411"/>
                  </a:moveTo>
                  <a:lnTo>
                    <a:pt x="686691" y="77411"/>
                  </a:lnTo>
                  <a:lnTo>
                    <a:pt x="686691" y="123472"/>
                  </a:lnTo>
                  <a:lnTo>
                    <a:pt x="853167" y="123472"/>
                  </a:lnTo>
                  <a:lnTo>
                    <a:pt x="853167" y="77411"/>
                  </a:lnTo>
                  <a:close/>
                </a:path>
                <a:path w="1291590" h="285750">
                  <a:moveTo>
                    <a:pt x="131095" y="0"/>
                  </a:moveTo>
                  <a:lnTo>
                    <a:pt x="0" y="0"/>
                  </a:lnTo>
                  <a:lnTo>
                    <a:pt x="0" y="279813"/>
                  </a:lnTo>
                  <a:lnTo>
                    <a:pt x="59652" y="279949"/>
                  </a:lnTo>
                  <a:lnTo>
                    <a:pt x="59652" y="180758"/>
                  </a:lnTo>
                  <a:lnTo>
                    <a:pt x="139911" y="180748"/>
                  </a:lnTo>
                  <a:lnTo>
                    <a:pt x="173864" y="172812"/>
                  </a:lnTo>
                  <a:lnTo>
                    <a:pt x="201191" y="153156"/>
                  </a:lnTo>
                  <a:lnTo>
                    <a:pt x="216948" y="128184"/>
                  </a:lnTo>
                  <a:lnTo>
                    <a:pt x="59652" y="128184"/>
                  </a:lnTo>
                  <a:lnTo>
                    <a:pt x="59652" y="52584"/>
                  </a:lnTo>
                  <a:lnTo>
                    <a:pt x="122781" y="52584"/>
                  </a:lnTo>
                  <a:lnTo>
                    <a:pt x="125085" y="52302"/>
                  </a:lnTo>
                  <a:lnTo>
                    <a:pt x="216782" y="52302"/>
                  </a:lnTo>
                  <a:lnTo>
                    <a:pt x="200843" y="26897"/>
                  </a:lnTo>
                  <a:lnTo>
                    <a:pt x="171405" y="7264"/>
                  </a:lnTo>
                  <a:lnTo>
                    <a:pt x="131095" y="0"/>
                  </a:lnTo>
                  <a:close/>
                </a:path>
                <a:path w="1291590" h="285750">
                  <a:moveTo>
                    <a:pt x="139419" y="180758"/>
                  </a:moveTo>
                  <a:lnTo>
                    <a:pt x="131095" y="180758"/>
                  </a:lnTo>
                  <a:lnTo>
                    <a:pt x="133870" y="180968"/>
                  </a:lnTo>
                  <a:lnTo>
                    <a:pt x="136655" y="180968"/>
                  </a:lnTo>
                  <a:lnTo>
                    <a:pt x="139419" y="180758"/>
                  </a:lnTo>
                  <a:close/>
                </a:path>
                <a:path w="1291590" h="285750">
                  <a:moveTo>
                    <a:pt x="216782" y="52302"/>
                  </a:moveTo>
                  <a:lnTo>
                    <a:pt x="127409" y="52302"/>
                  </a:lnTo>
                  <a:lnTo>
                    <a:pt x="129713" y="52584"/>
                  </a:lnTo>
                  <a:lnTo>
                    <a:pt x="143056" y="57131"/>
                  </a:lnTo>
                  <a:lnTo>
                    <a:pt x="153535" y="65898"/>
                  </a:lnTo>
                  <a:lnTo>
                    <a:pt x="160247" y="77799"/>
                  </a:lnTo>
                  <a:lnTo>
                    <a:pt x="162288" y="91745"/>
                  </a:lnTo>
                  <a:lnTo>
                    <a:pt x="158706" y="106406"/>
                  </a:lnTo>
                  <a:lnTo>
                    <a:pt x="150081" y="118148"/>
                  </a:lnTo>
                  <a:lnTo>
                    <a:pt x="137683" y="125798"/>
                  </a:lnTo>
                  <a:lnTo>
                    <a:pt x="122781" y="128184"/>
                  </a:lnTo>
                  <a:lnTo>
                    <a:pt x="216948" y="128184"/>
                  </a:lnTo>
                  <a:lnTo>
                    <a:pt x="219155" y="124687"/>
                  </a:lnTo>
                  <a:lnTo>
                    <a:pt x="225019" y="90311"/>
                  </a:lnTo>
                  <a:lnTo>
                    <a:pt x="218888" y="55659"/>
                  </a:lnTo>
                  <a:lnTo>
                    <a:pt x="216782" y="523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1303AC-91E2-C76D-B174-8047ACBEBF4B}"/>
              </a:ext>
            </a:extLst>
          </p:cNvPr>
          <p:cNvGrpSpPr/>
          <p:nvPr/>
        </p:nvGrpSpPr>
        <p:grpSpPr>
          <a:xfrm>
            <a:off x="5019765" y="5625949"/>
            <a:ext cx="1188798" cy="461378"/>
            <a:chOff x="8386606" y="3544455"/>
            <a:chExt cx="1188798" cy="461378"/>
          </a:xfrm>
        </p:grpSpPr>
        <p:sp>
          <p:nvSpPr>
            <p:cNvPr id="76" name="object 255">
              <a:extLst>
                <a:ext uri="{FF2B5EF4-FFF2-40B4-BE49-F238E27FC236}">
                  <a16:creationId xmlns:a16="http://schemas.microsoft.com/office/drawing/2014/main" id="{D47A02C9-4F9C-084D-0710-02ECF39BE6A2}"/>
                </a:ext>
              </a:extLst>
            </p:cNvPr>
            <p:cNvSpPr/>
            <p:nvPr/>
          </p:nvSpPr>
          <p:spPr>
            <a:xfrm>
              <a:off x="8832404" y="3618959"/>
              <a:ext cx="249618" cy="165864"/>
            </a:xfrm>
            <a:custGeom>
              <a:avLst/>
              <a:gdLst/>
              <a:ahLst/>
              <a:cxnLst/>
              <a:rect l="l" t="t" r="r" b="b"/>
              <a:pathLst>
                <a:path w="400684" h="281304">
                  <a:moveTo>
                    <a:pt x="99599" y="255416"/>
                  </a:moveTo>
                  <a:lnTo>
                    <a:pt x="3287" y="255416"/>
                  </a:lnTo>
                  <a:lnTo>
                    <a:pt x="0" y="281216"/>
                  </a:lnTo>
                  <a:lnTo>
                    <a:pt x="96300" y="281216"/>
                  </a:lnTo>
                  <a:lnTo>
                    <a:pt x="99599" y="255416"/>
                  </a:lnTo>
                  <a:close/>
                </a:path>
                <a:path w="400684" h="281304">
                  <a:moveTo>
                    <a:pt x="263981" y="255416"/>
                  </a:moveTo>
                  <a:lnTo>
                    <a:pt x="123420" y="255416"/>
                  </a:lnTo>
                  <a:lnTo>
                    <a:pt x="120121" y="281216"/>
                  </a:lnTo>
                  <a:lnTo>
                    <a:pt x="260693" y="281216"/>
                  </a:lnTo>
                  <a:lnTo>
                    <a:pt x="263981" y="255416"/>
                  </a:lnTo>
                  <a:close/>
                </a:path>
                <a:path w="400684" h="281304">
                  <a:moveTo>
                    <a:pt x="363980" y="180423"/>
                  </a:moveTo>
                  <a:lnTo>
                    <a:pt x="325278" y="180423"/>
                  </a:lnTo>
                  <a:lnTo>
                    <a:pt x="336785" y="230485"/>
                  </a:lnTo>
                  <a:lnTo>
                    <a:pt x="336985" y="238582"/>
                  </a:lnTo>
                  <a:lnTo>
                    <a:pt x="316943" y="255416"/>
                  </a:lnTo>
                  <a:lnTo>
                    <a:pt x="305666" y="255416"/>
                  </a:lnTo>
                  <a:lnTo>
                    <a:pt x="302367" y="281216"/>
                  </a:lnTo>
                  <a:lnTo>
                    <a:pt x="397014" y="281216"/>
                  </a:lnTo>
                  <a:lnTo>
                    <a:pt x="400301" y="255416"/>
                  </a:lnTo>
                  <a:lnTo>
                    <a:pt x="387914" y="255395"/>
                  </a:lnTo>
                  <a:lnTo>
                    <a:pt x="379684" y="248830"/>
                  </a:lnTo>
                  <a:lnTo>
                    <a:pt x="363980" y="180423"/>
                  </a:lnTo>
                  <a:close/>
                </a:path>
                <a:path w="400684" h="281304">
                  <a:moveTo>
                    <a:pt x="114645" y="25800"/>
                  </a:moveTo>
                  <a:lnTo>
                    <a:pt x="35569" y="25800"/>
                  </a:lnTo>
                  <a:lnTo>
                    <a:pt x="43494" y="27400"/>
                  </a:lnTo>
                  <a:lnTo>
                    <a:pt x="49964" y="31766"/>
                  </a:lnTo>
                  <a:lnTo>
                    <a:pt x="54325" y="38239"/>
                  </a:lnTo>
                  <a:lnTo>
                    <a:pt x="55924" y="46166"/>
                  </a:lnTo>
                  <a:lnTo>
                    <a:pt x="55872" y="47862"/>
                  </a:lnTo>
                  <a:lnTo>
                    <a:pt x="32187" y="237552"/>
                  </a:lnTo>
                  <a:lnTo>
                    <a:pt x="11947" y="255416"/>
                  </a:lnTo>
                  <a:lnTo>
                    <a:pt x="91023" y="255416"/>
                  </a:lnTo>
                  <a:lnTo>
                    <a:pt x="83085" y="253792"/>
                  </a:lnTo>
                  <a:lnTo>
                    <a:pt x="76607" y="249404"/>
                  </a:lnTo>
                  <a:lnTo>
                    <a:pt x="72246" y="242910"/>
                  </a:lnTo>
                  <a:lnTo>
                    <a:pt x="70657" y="234966"/>
                  </a:lnTo>
                  <a:lnTo>
                    <a:pt x="70720" y="233322"/>
                  </a:lnTo>
                  <a:lnTo>
                    <a:pt x="76814" y="184633"/>
                  </a:lnTo>
                  <a:lnTo>
                    <a:pt x="120038" y="145210"/>
                  </a:lnTo>
                  <a:lnTo>
                    <a:pt x="81735" y="145210"/>
                  </a:lnTo>
                  <a:lnTo>
                    <a:pt x="94436" y="43663"/>
                  </a:lnTo>
                  <a:lnTo>
                    <a:pt x="96678" y="36569"/>
                  </a:lnTo>
                  <a:lnTo>
                    <a:pt x="101156" y="30907"/>
                  </a:lnTo>
                  <a:lnTo>
                    <a:pt x="107326" y="27157"/>
                  </a:lnTo>
                  <a:lnTo>
                    <a:pt x="114645" y="25800"/>
                  </a:lnTo>
                  <a:close/>
                </a:path>
                <a:path w="400684" h="281304">
                  <a:moveTo>
                    <a:pt x="167183" y="142278"/>
                  </a:moveTo>
                  <a:lnTo>
                    <a:pt x="123252" y="142278"/>
                  </a:lnTo>
                  <a:lnTo>
                    <a:pt x="169900" y="220045"/>
                  </a:lnTo>
                  <a:lnTo>
                    <a:pt x="153524" y="251196"/>
                  </a:lnTo>
                  <a:lnTo>
                    <a:pt x="146581" y="255395"/>
                  </a:lnTo>
                  <a:lnTo>
                    <a:pt x="139021" y="255416"/>
                  </a:lnTo>
                  <a:lnTo>
                    <a:pt x="246631" y="255416"/>
                  </a:lnTo>
                  <a:lnTo>
                    <a:pt x="239490" y="255395"/>
                  </a:lnTo>
                  <a:lnTo>
                    <a:pt x="232862" y="251646"/>
                  </a:lnTo>
                  <a:lnTo>
                    <a:pt x="229165" y="245531"/>
                  </a:lnTo>
                  <a:lnTo>
                    <a:pt x="205983" y="206862"/>
                  </a:lnTo>
                  <a:lnTo>
                    <a:pt x="219627" y="180978"/>
                  </a:lnTo>
                  <a:lnTo>
                    <a:pt x="190465" y="180978"/>
                  </a:lnTo>
                  <a:lnTo>
                    <a:pt x="167183" y="142278"/>
                  </a:lnTo>
                  <a:close/>
                </a:path>
                <a:path w="400684" h="281304">
                  <a:moveTo>
                    <a:pt x="334492" y="25800"/>
                  </a:moveTo>
                  <a:lnTo>
                    <a:pt x="266672" y="25800"/>
                  </a:lnTo>
                  <a:lnTo>
                    <a:pt x="268934" y="28072"/>
                  </a:lnTo>
                  <a:lnTo>
                    <a:pt x="268931" y="31766"/>
                  </a:lnTo>
                  <a:lnTo>
                    <a:pt x="268735" y="32533"/>
                  </a:lnTo>
                  <a:lnTo>
                    <a:pt x="190465" y="180978"/>
                  </a:lnTo>
                  <a:lnTo>
                    <a:pt x="219627" y="180978"/>
                  </a:lnTo>
                  <a:lnTo>
                    <a:pt x="219920" y="180423"/>
                  </a:lnTo>
                  <a:lnTo>
                    <a:pt x="363980" y="180423"/>
                  </a:lnTo>
                  <a:lnTo>
                    <a:pt x="358094" y="154780"/>
                  </a:lnTo>
                  <a:lnTo>
                    <a:pt x="233458" y="154780"/>
                  </a:lnTo>
                  <a:lnTo>
                    <a:pt x="293279" y="41129"/>
                  </a:lnTo>
                  <a:lnTo>
                    <a:pt x="332004" y="41129"/>
                  </a:lnTo>
                  <a:lnTo>
                    <a:pt x="329288" y="29297"/>
                  </a:lnTo>
                  <a:lnTo>
                    <a:pt x="330984" y="26575"/>
                  </a:lnTo>
                  <a:lnTo>
                    <a:pt x="334105" y="25842"/>
                  </a:lnTo>
                  <a:lnTo>
                    <a:pt x="334492" y="25800"/>
                  </a:lnTo>
                  <a:close/>
                </a:path>
                <a:path w="400684" h="281304">
                  <a:moveTo>
                    <a:pt x="332004" y="41129"/>
                  </a:moveTo>
                  <a:lnTo>
                    <a:pt x="293279" y="41129"/>
                  </a:lnTo>
                  <a:lnTo>
                    <a:pt x="319362" y="154780"/>
                  </a:lnTo>
                  <a:lnTo>
                    <a:pt x="358094" y="154780"/>
                  </a:lnTo>
                  <a:lnTo>
                    <a:pt x="332004" y="41129"/>
                  </a:lnTo>
                  <a:close/>
                </a:path>
                <a:path w="400684" h="281304">
                  <a:moveTo>
                    <a:pt x="259384" y="25800"/>
                  </a:moveTo>
                  <a:lnTo>
                    <a:pt x="202318" y="25800"/>
                  </a:lnTo>
                  <a:lnTo>
                    <a:pt x="204601" y="28072"/>
                  </a:lnTo>
                  <a:lnTo>
                    <a:pt x="204512" y="32533"/>
                  </a:lnTo>
                  <a:lnTo>
                    <a:pt x="203993" y="33684"/>
                  </a:lnTo>
                  <a:lnTo>
                    <a:pt x="81735" y="145210"/>
                  </a:lnTo>
                  <a:lnTo>
                    <a:pt x="120038" y="145210"/>
                  </a:lnTo>
                  <a:lnTo>
                    <a:pt x="123252" y="142278"/>
                  </a:lnTo>
                  <a:lnTo>
                    <a:pt x="167183" y="142278"/>
                  </a:lnTo>
                  <a:lnTo>
                    <a:pt x="151681" y="116509"/>
                  </a:lnTo>
                  <a:lnTo>
                    <a:pt x="248997" y="27789"/>
                  </a:lnTo>
                  <a:lnTo>
                    <a:pt x="254086" y="25810"/>
                  </a:lnTo>
                  <a:lnTo>
                    <a:pt x="259384" y="25800"/>
                  </a:lnTo>
                  <a:close/>
                </a:path>
                <a:path w="400684" h="281304">
                  <a:moveTo>
                    <a:pt x="135639" y="0"/>
                  </a:moveTo>
                  <a:lnTo>
                    <a:pt x="21193" y="0"/>
                  </a:lnTo>
                  <a:lnTo>
                    <a:pt x="17894" y="25800"/>
                  </a:lnTo>
                  <a:lnTo>
                    <a:pt x="132351" y="25800"/>
                  </a:lnTo>
                  <a:lnTo>
                    <a:pt x="135639" y="0"/>
                  </a:lnTo>
                  <a:close/>
                </a:path>
                <a:path w="400684" h="281304">
                  <a:moveTo>
                    <a:pt x="370847" y="0"/>
                  </a:moveTo>
                  <a:lnTo>
                    <a:pt x="178989" y="0"/>
                  </a:lnTo>
                  <a:lnTo>
                    <a:pt x="175701" y="25800"/>
                  </a:lnTo>
                  <a:lnTo>
                    <a:pt x="367559" y="25800"/>
                  </a:lnTo>
                  <a:lnTo>
                    <a:pt x="3708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7" name="object 256">
              <a:extLst>
                <a:ext uri="{FF2B5EF4-FFF2-40B4-BE49-F238E27FC236}">
                  <a16:creationId xmlns:a16="http://schemas.microsoft.com/office/drawing/2014/main" id="{1F8B4DB0-2CD4-8FFD-7865-2EBA7C8D6975}"/>
                </a:ext>
              </a:extLst>
            </p:cNvPr>
            <p:cNvSpPr/>
            <p:nvPr/>
          </p:nvSpPr>
          <p:spPr>
            <a:xfrm>
              <a:off x="8799932" y="3552463"/>
              <a:ext cx="312913" cy="296160"/>
            </a:xfrm>
            <a:custGeom>
              <a:avLst/>
              <a:gdLst/>
              <a:ahLst/>
              <a:cxnLst/>
              <a:rect l="l" t="t" r="r" b="b"/>
              <a:pathLst>
                <a:path w="502284" h="502285">
                  <a:moveTo>
                    <a:pt x="251049" y="0"/>
                  </a:moveTo>
                  <a:lnTo>
                    <a:pt x="205924" y="4044"/>
                  </a:lnTo>
                  <a:lnTo>
                    <a:pt x="163452" y="15705"/>
                  </a:lnTo>
                  <a:lnTo>
                    <a:pt x="124342" y="34274"/>
                  </a:lnTo>
                  <a:lnTo>
                    <a:pt x="89304" y="59041"/>
                  </a:lnTo>
                  <a:lnTo>
                    <a:pt x="59045" y="89298"/>
                  </a:lnTo>
                  <a:lnTo>
                    <a:pt x="34277" y="124335"/>
                  </a:lnTo>
                  <a:lnTo>
                    <a:pt x="15707" y="163443"/>
                  </a:lnTo>
                  <a:lnTo>
                    <a:pt x="4044" y="205914"/>
                  </a:lnTo>
                  <a:lnTo>
                    <a:pt x="0" y="251039"/>
                  </a:lnTo>
                  <a:lnTo>
                    <a:pt x="4044" y="296167"/>
                  </a:lnTo>
                  <a:lnTo>
                    <a:pt x="15707" y="338640"/>
                  </a:lnTo>
                  <a:lnTo>
                    <a:pt x="34277" y="377751"/>
                  </a:lnTo>
                  <a:lnTo>
                    <a:pt x="59045" y="412789"/>
                  </a:lnTo>
                  <a:lnTo>
                    <a:pt x="89304" y="443047"/>
                  </a:lnTo>
                  <a:lnTo>
                    <a:pt x="124342" y="467814"/>
                  </a:lnTo>
                  <a:lnTo>
                    <a:pt x="163452" y="486383"/>
                  </a:lnTo>
                  <a:lnTo>
                    <a:pt x="205924" y="498044"/>
                  </a:lnTo>
                  <a:lnTo>
                    <a:pt x="251049" y="502089"/>
                  </a:lnTo>
                  <a:lnTo>
                    <a:pt x="296153" y="498001"/>
                  </a:lnTo>
                  <a:lnTo>
                    <a:pt x="338603" y="486313"/>
                  </a:lnTo>
                  <a:lnTo>
                    <a:pt x="363875" y="474299"/>
                  </a:lnTo>
                  <a:lnTo>
                    <a:pt x="251049" y="474299"/>
                  </a:lnTo>
                  <a:lnTo>
                    <a:pt x="206054" y="469763"/>
                  </a:lnTo>
                  <a:lnTo>
                    <a:pt x="164146" y="456755"/>
                  </a:lnTo>
                  <a:lnTo>
                    <a:pt x="126222" y="436170"/>
                  </a:lnTo>
                  <a:lnTo>
                    <a:pt x="93180" y="408909"/>
                  </a:lnTo>
                  <a:lnTo>
                    <a:pt x="65918" y="375867"/>
                  </a:lnTo>
                  <a:lnTo>
                    <a:pt x="45334" y="337943"/>
                  </a:lnTo>
                  <a:lnTo>
                    <a:pt x="32325" y="296034"/>
                  </a:lnTo>
                  <a:lnTo>
                    <a:pt x="27789" y="251039"/>
                  </a:lnTo>
                  <a:lnTo>
                    <a:pt x="32323" y="206067"/>
                  </a:lnTo>
                  <a:lnTo>
                    <a:pt x="45334" y="164140"/>
                  </a:lnTo>
                  <a:lnTo>
                    <a:pt x="65918" y="126216"/>
                  </a:lnTo>
                  <a:lnTo>
                    <a:pt x="93180" y="93173"/>
                  </a:lnTo>
                  <a:lnTo>
                    <a:pt x="126222" y="65910"/>
                  </a:lnTo>
                  <a:lnTo>
                    <a:pt x="164146" y="45325"/>
                  </a:lnTo>
                  <a:lnTo>
                    <a:pt x="206054" y="32315"/>
                  </a:lnTo>
                  <a:lnTo>
                    <a:pt x="251049" y="27779"/>
                  </a:lnTo>
                  <a:lnTo>
                    <a:pt x="364076" y="27779"/>
                  </a:lnTo>
                  <a:lnTo>
                    <a:pt x="338646" y="15705"/>
                  </a:lnTo>
                  <a:lnTo>
                    <a:pt x="296174" y="4044"/>
                  </a:lnTo>
                  <a:lnTo>
                    <a:pt x="251049" y="0"/>
                  </a:lnTo>
                  <a:close/>
                </a:path>
                <a:path w="502284" h="502285">
                  <a:moveTo>
                    <a:pt x="364076" y="27779"/>
                  </a:moveTo>
                  <a:lnTo>
                    <a:pt x="251049" y="27779"/>
                  </a:lnTo>
                  <a:lnTo>
                    <a:pt x="296024" y="32356"/>
                  </a:lnTo>
                  <a:lnTo>
                    <a:pt x="337912" y="45390"/>
                  </a:lnTo>
                  <a:lnTo>
                    <a:pt x="375818" y="65984"/>
                  </a:lnTo>
                  <a:lnTo>
                    <a:pt x="408848" y="93244"/>
                  </a:lnTo>
                  <a:lnTo>
                    <a:pt x="436107" y="126275"/>
                  </a:lnTo>
                  <a:lnTo>
                    <a:pt x="456700" y="164181"/>
                  </a:lnTo>
                  <a:lnTo>
                    <a:pt x="469733" y="206067"/>
                  </a:lnTo>
                  <a:lnTo>
                    <a:pt x="474310" y="251039"/>
                  </a:lnTo>
                  <a:lnTo>
                    <a:pt x="469774" y="296034"/>
                  </a:lnTo>
                  <a:lnTo>
                    <a:pt x="456765" y="337943"/>
                  </a:lnTo>
                  <a:lnTo>
                    <a:pt x="436181" y="375867"/>
                  </a:lnTo>
                  <a:lnTo>
                    <a:pt x="408919" y="408909"/>
                  </a:lnTo>
                  <a:lnTo>
                    <a:pt x="375877" y="436170"/>
                  </a:lnTo>
                  <a:lnTo>
                    <a:pt x="337953" y="456755"/>
                  </a:lnTo>
                  <a:lnTo>
                    <a:pt x="296045" y="469763"/>
                  </a:lnTo>
                  <a:lnTo>
                    <a:pt x="251049" y="474299"/>
                  </a:lnTo>
                  <a:lnTo>
                    <a:pt x="363875" y="474299"/>
                  </a:lnTo>
                  <a:lnTo>
                    <a:pt x="412718" y="442961"/>
                  </a:lnTo>
                  <a:lnTo>
                    <a:pt x="442968" y="412712"/>
                  </a:lnTo>
                  <a:lnTo>
                    <a:pt x="467739" y="377688"/>
                  </a:lnTo>
                  <a:lnTo>
                    <a:pt x="486322" y="338597"/>
                  </a:lnTo>
                  <a:lnTo>
                    <a:pt x="498005" y="296167"/>
                  </a:lnTo>
                  <a:lnTo>
                    <a:pt x="502099" y="251039"/>
                  </a:lnTo>
                  <a:lnTo>
                    <a:pt x="498054" y="205914"/>
                  </a:lnTo>
                  <a:lnTo>
                    <a:pt x="486392" y="163443"/>
                  </a:lnTo>
                  <a:lnTo>
                    <a:pt x="467822" y="124335"/>
                  </a:lnTo>
                  <a:lnTo>
                    <a:pt x="443054" y="89298"/>
                  </a:lnTo>
                  <a:lnTo>
                    <a:pt x="412795" y="59041"/>
                  </a:lnTo>
                  <a:lnTo>
                    <a:pt x="377756" y="34274"/>
                  </a:lnTo>
                  <a:lnTo>
                    <a:pt x="364076" y="277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8" name="object 257">
              <a:extLst>
                <a:ext uri="{FF2B5EF4-FFF2-40B4-BE49-F238E27FC236}">
                  <a16:creationId xmlns:a16="http://schemas.microsoft.com/office/drawing/2014/main" id="{3F7C0A4E-0BA9-0AEB-EC82-8EBC63DA40C1}"/>
                </a:ext>
              </a:extLst>
            </p:cNvPr>
            <p:cNvSpPr/>
            <p:nvPr/>
          </p:nvSpPr>
          <p:spPr>
            <a:xfrm>
              <a:off x="8592522" y="3613035"/>
              <a:ext cx="212433" cy="174851"/>
            </a:xfrm>
            <a:custGeom>
              <a:avLst/>
              <a:gdLst/>
              <a:ahLst/>
              <a:cxnLst/>
              <a:rect l="l" t="t" r="r" b="b"/>
              <a:pathLst>
                <a:path w="340994" h="296545">
                  <a:moveTo>
                    <a:pt x="339843" y="0"/>
                  </a:moveTo>
                  <a:lnTo>
                    <a:pt x="281703" y="3304"/>
                  </a:lnTo>
                  <a:lnTo>
                    <a:pt x="225774" y="8403"/>
                  </a:lnTo>
                  <a:lnTo>
                    <a:pt x="173292" y="15940"/>
                  </a:lnTo>
                  <a:lnTo>
                    <a:pt x="125492" y="26556"/>
                  </a:lnTo>
                  <a:lnTo>
                    <a:pt x="83611" y="40894"/>
                  </a:lnTo>
                  <a:lnTo>
                    <a:pt x="48885" y="59596"/>
                  </a:lnTo>
                  <a:lnTo>
                    <a:pt x="5843" y="112661"/>
                  </a:lnTo>
                  <a:lnTo>
                    <a:pt x="0" y="148309"/>
                  </a:lnTo>
                  <a:lnTo>
                    <a:pt x="5929" y="184166"/>
                  </a:lnTo>
                  <a:lnTo>
                    <a:pt x="53856" y="239988"/>
                  </a:lnTo>
                  <a:lnTo>
                    <a:pt x="96185" y="260295"/>
                  </a:lnTo>
                  <a:lnTo>
                    <a:pt x="171063" y="279900"/>
                  </a:lnTo>
                  <a:lnTo>
                    <a:pt x="218126" y="287020"/>
                  </a:lnTo>
                  <a:lnTo>
                    <a:pt x="272316" y="292461"/>
                  </a:lnTo>
                  <a:lnTo>
                    <a:pt x="334167" y="296305"/>
                  </a:lnTo>
                  <a:lnTo>
                    <a:pt x="335005" y="278483"/>
                  </a:lnTo>
                  <a:lnTo>
                    <a:pt x="257563" y="273239"/>
                  </a:lnTo>
                  <a:lnTo>
                    <a:pt x="191683" y="265197"/>
                  </a:lnTo>
                  <a:lnTo>
                    <a:pt x="136984" y="254179"/>
                  </a:lnTo>
                  <a:lnTo>
                    <a:pt x="93041" y="239988"/>
                  </a:lnTo>
                  <a:lnTo>
                    <a:pt x="36160" y="201517"/>
                  </a:lnTo>
                  <a:lnTo>
                    <a:pt x="17863" y="148309"/>
                  </a:lnTo>
                  <a:lnTo>
                    <a:pt x="22451" y="119751"/>
                  </a:lnTo>
                  <a:lnTo>
                    <a:pt x="60328" y="73923"/>
                  </a:lnTo>
                  <a:lnTo>
                    <a:pt x="94397" y="56338"/>
                  </a:lnTo>
                  <a:lnTo>
                    <a:pt x="139073" y="42097"/>
                  </a:lnTo>
                  <a:lnTo>
                    <a:pt x="194745" y="31042"/>
                  </a:lnTo>
                  <a:lnTo>
                    <a:pt x="261803" y="23016"/>
                  </a:lnTo>
                  <a:lnTo>
                    <a:pt x="340638" y="17863"/>
                  </a:lnTo>
                  <a:lnTo>
                    <a:pt x="3398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9" name="object 258">
              <a:extLst>
                <a:ext uri="{FF2B5EF4-FFF2-40B4-BE49-F238E27FC236}">
                  <a16:creationId xmlns:a16="http://schemas.microsoft.com/office/drawing/2014/main" id="{639DE116-5B33-ECBB-087A-4AEA5E050FA0}"/>
                </a:ext>
              </a:extLst>
            </p:cNvPr>
            <p:cNvSpPr/>
            <p:nvPr/>
          </p:nvSpPr>
          <p:spPr>
            <a:xfrm>
              <a:off x="9107629" y="3613039"/>
              <a:ext cx="212828" cy="174851"/>
            </a:xfrm>
            <a:custGeom>
              <a:avLst/>
              <a:gdLst/>
              <a:ahLst/>
              <a:cxnLst/>
              <a:rect l="l" t="t" r="r" b="b"/>
              <a:pathLst>
                <a:path w="341630" h="296545">
                  <a:moveTo>
                    <a:pt x="795" y="0"/>
                  </a:moveTo>
                  <a:lnTo>
                    <a:pt x="0" y="17863"/>
                  </a:lnTo>
                  <a:lnTo>
                    <a:pt x="78949" y="23022"/>
                  </a:lnTo>
                  <a:lnTo>
                    <a:pt x="146114" y="31092"/>
                  </a:lnTo>
                  <a:lnTo>
                    <a:pt x="201882" y="42209"/>
                  </a:lnTo>
                  <a:lnTo>
                    <a:pt x="246641" y="56511"/>
                  </a:lnTo>
                  <a:lnTo>
                    <a:pt x="280779" y="74135"/>
                  </a:lnTo>
                  <a:lnTo>
                    <a:pt x="318741" y="119897"/>
                  </a:lnTo>
                  <a:lnTo>
                    <a:pt x="323340" y="148309"/>
                  </a:lnTo>
                  <a:lnTo>
                    <a:pt x="318825" y="176692"/>
                  </a:lnTo>
                  <a:lnTo>
                    <a:pt x="281555" y="222295"/>
                  </a:lnTo>
                  <a:lnTo>
                    <a:pt x="204075" y="254062"/>
                  </a:lnTo>
                  <a:lnTo>
                    <a:pt x="149299" y="265149"/>
                  </a:lnTo>
                  <a:lnTo>
                    <a:pt x="83321" y="273248"/>
                  </a:lnTo>
                  <a:lnTo>
                    <a:pt x="5758" y="278515"/>
                  </a:lnTo>
                  <a:lnTo>
                    <a:pt x="6471" y="296535"/>
                  </a:lnTo>
                  <a:lnTo>
                    <a:pt x="68408" y="292594"/>
                  </a:lnTo>
                  <a:lnTo>
                    <a:pt x="122670" y="287095"/>
                  </a:lnTo>
                  <a:lnTo>
                    <a:pt x="169794" y="279945"/>
                  </a:lnTo>
                  <a:lnTo>
                    <a:pt x="210317" y="271052"/>
                  </a:lnTo>
                  <a:lnTo>
                    <a:pt x="287179" y="240000"/>
                  </a:lnTo>
                  <a:lnTo>
                    <a:pt x="317258" y="214708"/>
                  </a:lnTo>
                  <a:lnTo>
                    <a:pt x="341120" y="148309"/>
                  </a:lnTo>
                  <a:lnTo>
                    <a:pt x="335267" y="112639"/>
                  </a:lnTo>
                  <a:lnTo>
                    <a:pt x="292160" y="59570"/>
                  </a:lnTo>
                  <a:lnTo>
                    <a:pt x="257383" y="40879"/>
                  </a:lnTo>
                  <a:lnTo>
                    <a:pt x="215441" y="26555"/>
                  </a:lnTo>
                  <a:lnTo>
                    <a:pt x="167573" y="15952"/>
                  </a:lnTo>
                  <a:lnTo>
                    <a:pt x="115017" y="8422"/>
                  </a:lnTo>
                  <a:lnTo>
                    <a:pt x="59012" y="3320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0" name="object 259">
              <a:extLst>
                <a:ext uri="{FF2B5EF4-FFF2-40B4-BE49-F238E27FC236}">
                  <a16:creationId xmlns:a16="http://schemas.microsoft.com/office/drawing/2014/main" id="{D63E2575-A892-EE59-512F-7F3B59C825E6}"/>
                </a:ext>
              </a:extLst>
            </p:cNvPr>
            <p:cNvSpPr/>
            <p:nvPr/>
          </p:nvSpPr>
          <p:spPr>
            <a:xfrm>
              <a:off x="9091288" y="3583191"/>
              <a:ext cx="318451" cy="238127"/>
            </a:xfrm>
            <a:custGeom>
              <a:avLst/>
              <a:gdLst/>
              <a:ahLst/>
              <a:cxnLst/>
              <a:rect l="l" t="t" r="r" b="b"/>
              <a:pathLst>
                <a:path w="511175" h="403860">
                  <a:moveTo>
                    <a:pt x="952" y="0"/>
                  </a:moveTo>
                  <a:lnTo>
                    <a:pt x="0" y="17863"/>
                  </a:lnTo>
                  <a:lnTo>
                    <a:pt x="78433" y="23100"/>
                  </a:lnTo>
                  <a:lnTo>
                    <a:pt x="150130" y="30209"/>
                  </a:lnTo>
                  <a:lnTo>
                    <a:pt x="215075" y="39178"/>
                  </a:lnTo>
                  <a:lnTo>
                    <a:pt x="273251" y="49996"/>
                  </a:lnTo>
                  <a:lnTo>
                    <a:pt x="324644" y="62652"/>
                  </a:lnTo>
                  <a:lnTo>
                    <a:pt x="369236" y="77135"/>
                  </a:lnTo>
                  <a:lnTo>
                    <a:pt x="407011" y="93434"/>
                  </a:lnTo>
                  <a:lnTo>
                    <a:pt x="462050" y="131436"/>
                  </a:lnTo>
                  <a:lnTo>
                    <a:pt x="489630" y="176570"/>
                  </a:lnTo>
                  <a:lnTo>
                    <a:pt x="493084" y="201784"/>
                  </a:lnTo>
                  <a:lnTo>
                    <a:pt x="489650" y="226992"/>
                  </a:lnTo>
                  <a:lnTo>
                    <a:pt x="462225" y="272085"/>
                  </a:lnTo>
                  <a:lnTo>
                    <a:pt x="407490" y="310027"/>
                  </a:lnTo>
                  <a:lnTo>
                    <a:pt x="369920" y="326296"/>
                  </a:lnTo>
                  <a:lnTo>
                    <a:pt x="325568" y="340751"/>
                  </a:lnTo>
                  <a:lnTo>
                    <a:pt x="274450" y="353386"/>
                  </a:lnTo>
                  <a:lnTo>
                    <a:pt x="216581" y="364191"/>
                  </a:lnTo>
                  <a:lnTo>
                    <a:pt x="151975" y="373159"/>
                  </a:lnTo>
                  <a:lnTo>
                    <a:pt x="80649" y="380281"/>
                  </a:lnTo>
                  <a:lnTo>
                    <a:pt x="2617" y="385548"/>
                  </a:lnTo>
                  <a:lnTo>
                    <a:pt x="3570" y="403369"/>
                  </a:lnTo>
                  <a:lnTo>
                    <a:pt x="79246" y="398330"/>
                  </a:lnTo>
                  <a:lnTo>
                    <a:pt x="148719" y="391594"/>
                  </a:lnTo>
                  <a:lnTo>
                    <a:pt x="212015" y="383147"/>
                  </a:lnTo>
                  <a:lnTo>
                    <a:pt x="269161" y="372978"/>
                  </a:lnTo>
                  <a:lnTo>
                    <a:pt x="320182" y="361072"/>
                  </a:lnTo>
                  <a:lnTo>
                    <a:pt x="365103" y="347417"/>
                  </a:lnTo>
                  <a:lnTo>
                    <a:pt x="403951" y="332001"/>
                  </a:lnTo>
                  <a:lnTo>
                    <a:pt x="463531" y="295832"/>
                  </a:lnTo>
                  <a:lnTo>
                    <a:pt x="499128" y="252460"/>
                  </a:lnTo>
                  <a:lnTo>
                    <a:pt x="510947" y="201784"/>
                  </a:lnTo>
                  <a:lnTo>
                    <a:pt x="507981" y="175522"/>
                  </a:lnTo>
                  <a:lnTo>
                    <a:pt x="484174" y="128475"/>
                  </a:lnTo>
                  <a:lnTo>
                    <a:pt x="436363" y="88657"/>
                  </a:lnTo>
                  <a:lnTo>
                    <a:pt x="364341" y="55984"/>
                  </a:lnTo>
                  <a:lnTo>
                    <a:pt x="319187" y="42301"/>
                  </a:lnTo>
                  <a:lnTo>
                    <a:pt x="267903" y="30373"/>
                  </a:lnTo>
                  <a:lnTo>
                    <a:pt x="210463" y="20190"/>
                  </a:lnTo>
                  <a:lnTo>
                    <a:pt x="146842" y="11740"/>
                  </a:lnTo>
                  <a:lnTo>
                    <a:pt x="77014" y="501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1" name="object 260">
              <a:extLst>
                <a:ext uri="{FF2B5EF4-FFF2-40B4-BE49-F238E27FC236}">
                  <a16:creationId xmlns:a16="http://schemas.microsoft.com/office/drawing/2014/main" id="{A31E8A73-D1F7-4A84-C06C-FCC41DD4EF6A}"/>
                </a:ext>
              </a:extLst>
            </p:cNvPr>
            <p:cNvSpPr/>
            <p:nvPr/>
          </p:nvSpPr>
          <p:spPr>
            <a:xfrm>
              <a:off x="8503090" y="3583216"/>
              <a:ext cx="318056" cy="238127"/>
            </a:xfrm>
            <a:custGeom>
              <a:avLst/>
              <a:gdLst/>
              <a:ahLst/>
              <a:cxnLst/>
              <a:rect l="l" t="t" r="r" b="b"/>
              <a:pathLst>
                <a:path w="510540" h="403860">
                  <a:moveTo>
                    <a:pt x="509481" y="0"/>
                  </a:moveTo>
                  <a:lnTo>
                    <a:pt x="433507" y="5014"/>
                  </a:lnTo>
                  <a:lnTo>
                    <a:pt x="363756" y="11746"/>
                  </a:lnTo>
                  <a:lnTo>
                    <a:pt x="300203" y="20204"/>
                  </a:lnTo>
                  <a:lnTo>
                    <a:pt x="242822" y="30399"/>
                  </a:lnTo>
                  <a:lnTo>
                    <a:pt x="191590" y="42337"/>
                  </a:lnTo>
                  <a:lnTo>
                    <a:pt x="146479" y="56030"/>
                  </a:lnTo>
                  <a:lnTo>
                    <a:pt x="107465" y="71485"/>
                  </a:lnTo>
                  <a:lnTo>
                    <a:pt x="47627" y="107721"/>
                  </a:lnTo>
                  <a:lnTo>
                    <a:pt x="11873" y="151115"/>
                  </a:lnTo>
                  <a:lnTo>
                    <a:pt x="0" y="201742"/>
                  </a:lnTo>
                  <a:lnTo>
                    <a:pt x="2947" y="227959"/>
                  </a:lnTo>
                  <a:lnTo>
                    <a:pt x="26602" y="274919"/>
                  </a:lnTo>
                  <a:lnTo>
                    <a:pt x="74112" y="314658"/>
                  </a:lnTo>
                  <a:lnTo>
                    <a:pt x="145681" y="347273"/>
                  </a:lnTo>
                  <a:lnTo>
                    <a:pt x="190553" y="360939"/>
                  </a:lnTo>
                  <a:lnTo>
                    <a:pt x="241518" y="372859"/>
                  </a:lnTo>
                  <a:lnTo>
                    <a:pt x="298602" y="383047"/>
                  </a:lnTo>
                  <a:lnTo>
                    <a:pt x="361830" y="391512"/>
                  </a:lnTo>
                  <a:lnTo>
                    <a:pt x="431228" y="398269"/>
                  </a:lnTo>
                  <a:lnTo>
                    <a:pt x="506822" y="403328"/>
                  </a:lnTo>
                  <a:lnTo>
                    <a:pt x="507733" y="385464"/>
                  </a:lnTo>
                  <a:lnTo>
                    <a:pt x="429814" y="380196"/>
                  </a:lnTo>
                  <a:lnTo>
                    <a:pt x="358586" y="373088"/>
                  </a:lnTo>
                  <a:lnTo>
                    <a:pt x="294065" y="364146"/>
                  </a:lnTo>
                  <a:lnTo>
                    <a:pt x="236268" y="353374"/>
                  </a:lnTo>
                  <a:lnTo>
                    <a:pt x="185211" y="340774"/>
                  </a:lnTo>
                  <a:lnTo>
                    <a:pt x="140909" y="326351"/>
                  </a:lnTo>
                  <a:lnTo>
                    <a:pt x="103378" y="310109"/>
                  </a:lnTo>
                  <a:lnTo>
                    <a:pt x="48697" y="272181"/>
                  </a:lnTo>
                  <a:lnTo>
                    <a:pt x="21294" y="227023"/>
                  </a:lnTo>
                  <a:lnTo>
                    <a:pt x="17863" y="201742"/>
                  </a:lnTo>
                  <a:lnTo>
                    <a:pt x="21312" y="176453"/>
                  </a:lnTo>
                  <a:lnTo>
                    <a:pt x="48861" y="131244"/>
                  </a:lnTo>
                  <a:lnTo>
                    <a:pt x="103838" y="93240"/>
                  </a:lnTo>
                  <a:lnTo>
                    <a:pt x="141572" y="76959"/>
                  </a:lnTo>
                  <a:lnTo>
                    <a:pt x="186117" y="62502"/>
                  </a:lnTo>
                  <a:lnTo>
                    <a:pt x="237455" y="49875"/>
                  </a:lnTo>
                  <a:lnTo>
                    <a:pt x="295572" y="39086"/>
                  </a:lnTo>
                  <a:lnTo>
                    <a:pt x="360451" y="30142"/>
                  </a:lnTo>
                  <a:lnTo>
                    <a:pt x="432077" y="23052"/>
                  </a:lnTo>
                  <a:lnTo>
                    <a:pt x="510434" y="17821"/>
                  </a:lnTo>
                  <a:lnTo>
                    <a:pt x="5094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2" name="object 261">
              <a:extLst>
                <a:ext uri="{FF2B5EF4-FFF2-40B4-BE49-F238E27FC236}">
                  <a16:creationId xmlns:a16="http://schemas.microsoft.com/office/drawing/2014/main" id="{B7BCC6E3-5B93-0B1A-8C9B-950C7A8C57CC}"/>
                </a:ext>
              </a:extLst>
            </p:cNvPr>
            <p:cNvSpPr/>
            <p:nvPr/>
          </p:nvSpPr>
          <p:spPr>
            <a:xfrm>
              <a:off x="8408491" y="3555131"/>
              <a:ext cx="428030" cy="292791"/>
            </a:xfrm>
            <a:custGeom>
              <a:avLst/>
              <a:gdLst/>
              <a:ahLst/>
              <a:cxnLst/>
              <a:rect l="l" t="t" r="r" b="b"/>
              <a:pathLst>
                <a:path w="687069" h="496570">
                  <a:moveTo>
                    <a:pt x="685979" y="0"/>
                  </a:moveTo>
                  <a:lnTo>
                    <a:pt x="611000" y="4472"/>
                  </a:lnTo>
                  <a:lnTo>
                    <a:pt x="539957" y="10360"/>
                  </a:lnTo>
                  <a:lnTo>
                    <a:pt x="472928" y="17634"/>
                  </a:lnTo>
                  <a:lnTo>
                    <a:pt x="409992" y="26264"/>
                  </a:lnTo>
                  <a:lnTo>
                    <a:pt x="351227" y="36219"/>
                  </a:lnTo>
                  <a:lnTo>
                    <a:pt x="296712" y="47470"/>
                  </a:lnTo>
                  <a:lnTo>
                    <a:pt x="246526" y="59987"/>
                  </a:lnTo>
                  <a:lnTo>
                    <a:pt x="200746" y="73740"/>
                  </a:lnTo>
                  <a:lnTo>
                    <a:pt x="159452" y="88698"/>
                  </a:lnTo>
                  <a:lnTo>
                    <a:pt x="122722" y="104833"/>
                  </a:lnTo>
                  <a:lnTo>
                    <a:pt x="63267" y="140509"/>
                  </a:lnTo>
                  <a:lnTo>
                    <a:pt x="23012" y="180530"/>
                  </a:lnTo>
                  <a:lnTo>
                    <a:pt x="2583" y="224654"/>
                  </a:lnTo>
                  <a:lnTo>
                    <a:pt x="0" y="248180"/>
                  </a:lnTo>
                  <a:lnTo>
                    <a:pt x="2898" y="273141"/>
                  </a:lnTo>
                  <a:lnTo>
                    <a:pt x="25802" y="319721"/>
                  </a:lnTo>
                  <a:lnTo>
                    <a:pt x="70893" y="361617"/>
                  </a:lnTo>
                  <a:lnTo>
                    <a:pt x="137425" y="398559"/>
                  </a:lnTo>
                  <a:lnTo>
                    <a:pt x="178497" y="415088"/>
                  </a:lnTo>
                  <a:lnTo>
                    <a:pt x="224648" y="430276"/>
                  </a:lnTo>
                  <a:lnTo>
                    <a:pt x="275786" y="444090"/>
                  </a:lnTo>
                  <a:lnTo>
                    <a:pt x="331816" y="456495"/>
                  </a:lnTo>
                  <a:lnTo>
                    <a:pt x="392645" y="467459"/>
                  </a:lnTo>
                  <a:lnTo>
                    <a:pt x="458180" y="476947"/>
                  </a:lnTo>
                  <a:lnTo>
                    <a:pt x="528327" y="484924"/>
                  </a:lnTo>
                  <a:lnTo>
                    <a:pt x="602993" y="491358"/>
                  </a:lnTo>
                  <a:lnTo>
                    <a:pt x="682083" y="496215"/>
                  </a:lnTo>
                  <a:lnTo>
                    <a:pt x="682994" y="478435"/>
                  </a:lnTo>
                  <a:lnTo>
                    <a:pt x="606888" y="473774"/>
                  </a:lnTo>
                  <a:lnTo>
                    <a:pt x="534833" y="467633"/>
                  </a:lnTo>
                  <a:lnTo>
                    <a:pt x="466950" y="460051"/>
                  </a:lnTo>
                  <a:lnTo>
                    <a:pt x="403356" y="451069"/>
                  </a:lnTo>
                  <a:lnTo>
                    <a:pt x="344170" y="440724"/>
                  </a:lnTo>
                  <a:lnTo>
                    <a:pt x="289510" y="429056"/>
                  </a:lnTo>
                  <a:lnTo>
                    <a:pt x="239494" y="416104"/>
                  </a:lnTo>
                  <a:lnTo>
                    <a:pt x="194241" y="401906"/>
                  </a:lnTo>
                  <a:lnTo>
                    <a:pt x="153868" y="386502"/>
                  </a:lnTo>
                  <a:lnTo>
                    <a:pt x="118495" y="369931"/>
                  </a:lnTo>
                  <a:lnTo>
                    <a:pt x="63219" y="333444"/>
                  </a:lnTo>
                  <a:lnTo>
                    <a:pt x="29360" y="292756"/>
                  </a:lnTo>
                  <a:lnTo>
                    <a:pt x="17863" y="248180"/>
                  </a:lnTo>
                  <a:lnTo>
                    <a:pt x="20774" y="225421"/>
                  </a:lnTo>
                  <a:lnTo>
                    <a:pt x="43704" y="182714"/>
                  </a:lnTo>
                  <a:lnTo>
                    <a:pt x="88652" y="144032"/>
                  </a:lnTo>
                  <a:lnTo>
                    <a:pt x="154665" y="109701"/>
                  </a:lnTo>
                  <a:lnTo>
                    <a:pt x="195272" y="94270"/>
                  </a:lnTo>
                  <a:lnTo>
                    <a:pt x="240789" y="80050"/>
                  </a:lnTo>
                  <a:lnTo>
                    <a:pt x="291095" y="67082"/>
                  </a:lnTo>
                  <a:lnTo>
                    <a:pt x="346072" y="55408"/>
                  </a:lnTo>
                  <a:lnTo>
                    <a:pt x="405601" y="45067"/>
                  </a:lnTo>
                  <a:lnTo>
                    <a:pt x="469561" y="36101"/>
                  </a:lnTo>
                  <a:lnTo>
                    <a:pt x="537836" y="28551"/>
                  </a:lnTo>
                  <a:lnTo>
                    <a:pt x="610304" y="22458"/>
                  </a:lnTo>
                  <a:lnTo>
                    <a:pt x="686848" y="17863"/>
                  </a:lnTo>
                  <a:lnTo>
                    <a:pt x="685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3" name="object 262">
              <a:extLst>
                <a:ext uri="{FF2B5EF4-FFF2-40B4-BE49-F238E27FC236}">
                  <a16:creationId xmlns:a16="http://schemas.microsoft.com/office/drawing/2014/main" id="{2E7E95A8-F980-C87C-0AA6-54138A5FE5B8}"/>
                </a:ext>
              </a:extLst>
            </p:cNvPr>
            <p:cNvSpPr/>
            <p:nvPr/>
          </p:nvSpPr>
          <p:spPr>
            <a:xfrm>
              <a:off x="9075979" y="3555131"/>
              <a:ext cx="428426" cy="292791"/>
            </a:xfrm>
            <a:custGeom>
              <a:avLst/>
              <a:gdLst/>
              <a:ahLst/>
              <a:cxnLst/>
              <a:rect l="l" t="t" r="r" b="b"/>
              <a:pathLst>
                <a:path w="687705" h="496570">
                  <a:moveTo>
                    <a:pt x="994" y="0"/>
                  </a:moveTo>
                  <a:lnTo>
                    <a:pt x="0" y="17905"/>
                  </a:lnTo>
                  <a:lnTo>
                    <a:pt x="76633" y="22476"/>
                  </a:lnTo>
                  <a:lnTo>
                    <a:pt x="149181" y="28557"/>
                  </a:lnTo>
                  <a:lnTo>
                    <a:pt x="217524" y="36104"/>
                  </a:lnTo>
                  <a:lnTo>
                    <a:pt x="281543" y="45075"/>
                  </a:lnTo>
                  <a:lnTo>
                    <a:pt x="341121" y="55426"/>
                  </a:lnTo>
                  <a:lnTo>
                    <a:pt x="396140" y="67115"/>
                  </a:lnTo>
                  <a:lnTo>
                    <a:pt x="446480" y="80099"/>
                  </a:lnTo>
                  <a:lnTo>
                    <a:pt x="492024" y="94334"/>
                  </a:lnTo>
                  <a:lnTo>
                    <a:pt x="532653" y="109779"/>
                  </a:lnTo>
                  <a:lnTo>
                    <a:pt x="568248" y="126390"/>
                  </a:lnTo>
                  <a:lnTo>
                    <a:pt x="623867" y="162940"/>
                  </a:lnTo>
                  <a:lnTo>
                    <a:pt x="657932" y="203640"/>
                  </a:lnTo>
                  <a:lnTo>
                    <a:pt x="669493" y="248180"/>
                  </a:lnTo>
                  <a:lnTo>
                    <a:pt x="666601" y="270851"/>
                  </a:lnTo>
                  <a:lnTo>
                    <a:pt x="643787" y="313464"/>
                  </a:lnTo>
                  <a:lnTo>
                    <a:pt x="599065" y="352080"/>
                  </a:lnTo>
                  <a:lnTo>
                    <a:pt x="533385" y="386372"/>
                  </a:lnTo>
                  <a:lnTo>
                    <a:pt x="492981" y="401795"/>
                  </a:lnTo>
                  <a:lnTo>
                    <a:pt x="447692" y="416013"/>
                  </a:lnTo>
                  <a:lnTo>
                    <a:pt x="397637" y="428987"/>
                  </a:lnTo>
                  <a:lnTo>
                    <a:pt x="342935" y="440675"/>
                  </a:lnTo>
                  <a:lnTo>
                    <a:pt x="283703" y="451036"/>
                  </a:lnTo>
                  <a:lnTo>
                    <a:pt x="220061" y="460029"/>
                  </a:lnTo>
                  <a:lnTo>
                    <a:pt x="152126" y="467614"/>
                  </a:lnTo>
                  <a:lnTo>
                    <a:pt x="80017" y="473749"/>
                  </a:lnTo>
                  <a:lnTo>
                    <a:pt x="3853" y="478393"/>
                  </a:lnTo>
                  <a:lnTo>
                    <a:pt x="4722" y="496215"/>
                  </a:lnTo>
                  <a:lnTo>
                    <a:pt x="83879" y="491376"/>
                  </a:lnTo>
                  <a:lnTo>
                    <a:pt x="158608" y="484967"/>
                  </a:lnTo>
                  <a:lnTo>
                    <a:pt x="228813" y="477018"/>
                  </a:lnTo>
                  <a:lnTo>
                    <a:pt x="294402" y="467562"/>
                  </a:lnTo>
                  <a:lnTo>
                    <a:pt x="355281" y="456631"/>
                  </a:lnTo>
                  <a:lnTo>
                    <a:pt x="411356" y="444257"/>
                  </a:lnTo>
                  <a:lnTo>
                    <a:pt x="462535" y="430472"/>
                  </a:lnTo>
                  <a:lnTo>
                    <a:pt x="508724" y="415308"/>
                  </a:lnTo>
                  <a:lnTo>
                    <a:pt x="549828" y="398796"/>
                  </a:lnTo>
                  <a:lnTo>
                    <a:pt x="585755" y="380969"/>
                  </a:lnTo>
                  <a:lnTo>
                    <a:pt x="641704" y="341498"/>
                  </a:lnTo>
                  <a:lnTo>
                    <a:pt x="675822" y="297150"/>
                  </a:lnTo>
                  <a:lnTo>
                    <a:pt x="687357" y="248149"/>
                  </a:lnTo>
                  <a:lnTo>
                    <a:pt x="684776" y="224572"/>
                  </a:lnTo>
                  <a:lnTo>
                    <a:pt x="664338" y="180335"/>
                  </a:lnTo>
                  <a:lnTo>
                    <a:pt x="624062" y="140264"/>
                  </a:lnTo>
                  <a:lnTo>
                    <a:pt x="564577" y="104584"/>
                  </a:lnTo>
                  <a:lnTo>
                    <a:pt x="527828" y="88462"/>
                  </a:lnTo>
                  <a:lnTo>
                    <a:pt x="486511" y="73523"/>
                  </a:lnTo>
                  <a:lnTo>
                    <a:pt x="440707" y="59795"/>
                  </a:lnTo>
                  <a:lnTo>
                    <a:pt x="390492" y="47307"/>
                  </a:lnTo>
                  <a:lnTo>
                    <a:pt x="335946" y="36086"/>
                  </a:lnTo>
                  <a:lnTo>
                    <a:pt x="277148" y="26163"/>
                  </a:lnTo>
                  <a:lnTo>
                    <a:pt x="214174" y="17564"/>
                  </a:lnTo>
                  <a:lnTo>
                    <a:pt x="147106" y="10318"/>
                  </a:lnTo>
                  <a:lnTo>
                    <a:pt x="76019" y="4454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4" name="object 263">
              <a:extLst>
                <a:ext uri="{FF2B5EF4-FFF2-40B4-BE49-F238E27FC236}">
                  <a16:creationId xmlns:a16="http://schemas.microsoft.com/office/drawing/2014/main" id="{1A5D077E-437F-0159-D961-22EC15C4C10D}"/>
                </a:ext>
              </a:extLst>
            </p:cNvPr>
            <p:cNvSpPr/>
            <p:nvPr/>
          </p:nvSpPr>
          <p:spPr>
            <a:xfrm>
              <a:off x="9366363" y="3549582"/>
              <a:ext cx="131337" cy="123931"/>
            </a:xfrm>
            <a:custGeom>
              <a:avLst/>
              <a:gdLst/>
              <a:ahLst/>
              <a:cxnLst/>
              <a:rect l="l" t="t" r="r" b="b"/>
              <a:pathLst>
                <a:path w="210819" h="210185">
                  <a:moveTo>
                    <a:pt x="105085" y="0"/>
                  </a:moveTo>
                  <a:lnTo>
                    <a:pt x="88248" y="88206"/>
                  </a:lnTo>
                  <a:lnTo>
                    <a:pt x="0" y="105075"/>
                  </a:lnTo>
                  <a:lnTo>
                    <a:pt x="88248" y="121954"/>
                  </a:lnTo>
                  <a:lnTo>
                    <a:pt x="105085" y="210161"/>
                  </a:lnTo>
                  <a:lnTo>
                    <a:pt x="121954" y="121954"/>
                  </a:lnTo>
                  <a:lnTo>
                    <a:pt x="210203" y="105075"/>
                  </a:lnTo>
                  <a:lnTo>
                    <a:pt x="121954" y="88206"/>
                  </a:lnTo>
                  <a:lnTo>
                    <a:pt x="105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5" name="object 264">
              <a:extLst>
                <a:ext uri="{FF2B5EF4-FFF2-40B4-BE49-F238E27FC236}">
                  <a16:creationId xmlns:a16="http://schemas.microsoft.com/office/drawing/2014/main" id="{2F494240-8CAC-CDE1-F87A-4B385E5A8481}"/>
                </a:ext>
              </a:extLst>
            </p:cNvPr>
            <p:cNvSpPr/>
            <p:nvPr/>
          </p:nvSpPr>
          <p:spPr>
            <a:xfrm>
              <a:off x="9444067" y="3630615"/>
              <a:ext cx="131337" cy="124305"/>
            </a:xfrm>
            <a:custGeom>
              <a:avLst/>
              <a:gdLst/>
              <a:ahLst/>
              <a:cxnLst/>
              <a:rect l="l" t="t" r="r" b="b"/>
              <a:pathLst>
                <a:path w="210819" h="210820">
                  <a:moveTo>
                    <a:pt x="105085" y="0"/>
                  </a:moveTo>
                  <a:lnTo>
                    <a:pt x="88248" y="88248"/>
                  </a:lnTo>
                  <a:lnTo>
                    <a:pt x="0" y="105117"/>
                  </a:lnTo>
                  <a:lnTo>
                    <a:pt x="88248" y="121954"/>
                  </a:lnTo>
                  <a:lnTo>
                    <a:pt x="105085" y="210203"/>
                  </a:lnTo>
                  <a:lnTo>
                    <a:pt x="121954" y="121954"/>
                  </a:lnTo>
                  <a:lnTo>
                    <a:pt x="210203" y="105117"/>
                  </a:lnTo>
                  <a:lnTo>
                    <a:pt x="121954" y="88248"/>
                  </a:lnTo>
                  <a:lnTo>
                    <a:pt x="105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6" name="object 265">
              <a:extLst>
                <a:ext uri="{FF2B5EF4-FFF2-40B4-BE49-F238E27FC236}">
                  <a16:creationId xmlns:a16="http://schemas.microsoft.com/office/drawing/2014/main" id="{2C01CED1-7242-9AB1-BCEF-CF16B8D814E0}"/>
                </a:ext>
              </a:extLst>
            </p:cNvPr>
            <p:cNvSpPr/>
            <p:nvPr/>
          </p:nvSpPr>
          <p:spPr>
            <a:xfrm>
              <a:off x="9347146" y="3727167"/>
              <a:ext cx="131337" cy="124305"/>
            </a:xfrm>
            <a:custGeom>
              <a:avLst/>
              <a:gdLst/>
              <a:ahLst/>
              <a:cxnLst/>
              <a:rect l="l" t="t" r="r" b="b"/>
              <a:pathLst>
                <a:path w="210819" h="210820">
                  <a:moveTo>
                    <a:pt x="105085" y="0"/>
                  </a:moveTo>
                  <a:lnTo>
                    <a:pt x="88248" y="88248"/>
                  </a:lnTo>
                  <a:lnTo>
                    <a:pt x="0" y="105117"/>
                  </a:lnTo>
                  <a:lnTo>
                    <a:pt x="88248" y="121954"/>
                  </a:lnTo>
                  <a:lnTo>
                    <a:pt x="105085" y="210203"/>
                  </a:lnTo>
                  <a:lnTo>
                    <a:pt x="121954" y="121954"/>
                  </a:lnTo>
                  <a:lnTo>
                    <a:pt x="210203" y="105117"/>
                  </a:lnTo>
                  <a:lnTo>
                    <a:pt x="121954" y="88248"/>
                  </a:lnTo>
                  <a:lnTo>
                    <a:pt x="105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7" name="object 266">
              <a:extLst>
                <a:ext uri="{FF2B5EF4-FFF2-40B4-BE49-F238E27FC236}">
                  <a16:creationId xmlns:a16="http://schemas.microsoft.com/office/drawing/2014/main" id="{66243A01-33AB-DEB3-8EC3-4898B7F9DCDD}"/>
                </a:ext>
              </a:extLst>
            </p:cNvPr>
            <p:cNvSpPr/>
            <p:nvPr/>
          </p:nvSpPr>
          <p:spPr>
            <a:xfrm>
              <a:off x="9219416" y="3584597"/>
              <a:ext cx="131337" cy="123931"/>
            </a:xfrm>
            <a:custGeom>
              <a:avLst/>
              <a:gdLst/>
              <a:ahLst/>
              <a:cxnLst/>
              <a:rect l="l" t="t" r="r" b="b"/>
              <a:pathLst>
                <a:path w="210819" h="210185">
                  <a:moveTo>
                    <a:pt x="105085" y="0"/>
                  </a:moveTo>
                  <a:lnTo>
                    <a:pt x="88248" y="88248"/>
                  </a:lnTo>
                  <a:lnTo>
                    <a:pt x="0" y="105075"/>
                  </a:lnTo>
                  <a:lnTo>
                    <a:pt x="88248" y="121954"/>
                  </a:lnTo>
                  <a:lnTo>
                    <a:pt x="105085" y="210161"/>
                  </a:lnTo>
                  <a:lnTo>
                    <a:pt x="121954" y="121954"/>
                  </a:lnTo>
                  <a:lnTo>
                    <a:pt x="210203" y="105075"/>
                  </a:lnTo>
                  <a:lnTo>
                    <a:pt x="121954" y="88248"/>
                  </a:lnTo>
                  <a:lnTo>
                    <a:pt x="105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8" name="object 267">
              <a:extLst>
                <a:ext uri="{FF2B5EF4-FFF2-40B4-BE49-F238E27FC236}">
                  <a16:creationId xmlns:a16="http://schemas.microsoft.com/office/drawing/2014/main" id="{904F55ED-B027-A9F0-16B1-4DC25124955A}"/>
                </a:ext>
              </a:extLst>
            </p:cNvPr>
            <p:cNvSpPr/>
            <p:nvPr/>
          </p:nvSpPr>
          <p:spPr>
            <a:xfrm>
              <a:off x="8462137" y="3544455"/>
              <a:ext cx="131337" cy="124305"/>
            </a:xfrm>
            <a:custGeom>
              <a:avLst/>
              <a:gdLst/>
              <a:ahLst/>
              <a:cxnLst/>
              <a:rect l="l" t="t" r="r" b="b"/>
              <a:pathLst>
                <a:path w="210819" h="210820">
                  <a:moveTo>
                    <a:pt x="105117" y="0"/>
                  </a:moveTo>
                  <a:lnTo>
                    <a:pt x="88248" y="88248"/>
                  </a:lnTo>
                  <a:lnTo>
                    <a:pt x="0" y="105075"/>
                  </a:lnTo>
                  <a:lnTo>
                    <a:pt x="88248" y="121954"/>
                  </a:lnTo>
                  <a:lnTo>
                    <a:pt x="105117" y="210203"/>
                  </a:lnTo>
                  <a:lnTo>
                    <a:pt x="121954" y="121954"/>
                  </a:lnTo>
                  <a:lnTo>
                    <a:pt x="210203" y="105075"/>
                  </a:lnTo>
                  <a:lnTo>
                    <a:pt x="121954" y="88248"/>
                  </a:lnTo>
                  <a:lnTo>
                    <a:pt x="1051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89" name="object 268">
              <a:extLst>
                <a:ext uri="{FF2B5EF4-FFF2-40B4-BE49-F238E27FC236}">
                  <a16:creationId xmlns:a16="http://schemas.microsoft.com/office/drawing/2014/main" id="{7EEFECE2-B260-79EF-CE85-1D49C05011B1}"/>
                </a:ext>
              </a:extLst>
            </p:cNvPr>
            <p:cNvSpPr/>
            <p:nvPr/>
          </p:nvSpPr>
          <p:spPr>
            <a:xfrm>
              <a:off x="8386606" y="3690677"/>
              <a:ext cx="130952" cy="123941"/>
            </a:xfrm>
            <a:prstGeom prst="rect">
              <a:avLst/>
            </a:pr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0" name="object 269">
              <a:extLst>
                <a:ext uri="{FF2B5EF4-FFF2-40B4-BE49-F238E27FC236}">
                  <a16:creationId xmlns:a16="http://schemas.microsoft.com/office/drawing/2014/main" id="{A836696B-EA78-B327-289C-C1BAE4C1019C}"/>
                </a:ext>
              </a:extLst>
            </p:cNvPr>
            <p:cNvSpPr/>
            <p:nvPr/>
          </p:nvSpPr>
          <p:spPr>
            <a:xfrm>
              <a:off x="8567362" y="3596441"/>
              <a:ext cx="130940" cy="124305"/>
            </a:xfrm>
            <a:custGeom>
              <a:avLst/>
              <a:gdLst/>
              <a:ahLst/>
              <a:cxnLst/>
              <a:rect l="l" t="t" r="r" b="b"/>
              <a:pathLst>
                <a:path w="210184" h="210820">
                  <a:moveTo>
                    <a:pt x="105085" y="0"/>
                  </a:moveTo>
                  <a:lnTo>
                    <a:pt x="88248" y="88248"/>
                  </a:lnTo>
                  <a:lnTo>
                    <a:pt x="0" y="105075"/>
                  </a:lnTo>
                  <a:lnTo>
                    <a:pt x="88248" y="121954"/>
                  </a:lnTo>
                  <a:lnTo>
                    <a:pt x="105085" y="210203"/>
                  </a:lnTo>
                  <a:lnTo>
                    <a:pt x="121954" y="121954"/>
                  </a:lnTo>
                  <a:lnTo>
                    <a:pt x="210161" y="105075"/>
                  </a:lnTo>
                  <a:lnTo>
                    <a:pt x="121954" y="88248"/>
                  </a:lnTo>
                  <a:lnTo>
                    <a:pt x="1050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1" name="object 270">
              <a:extLst>
                <a:ext uri="{FF2B5EF4-FFF2-40B4-BE49-F238E27FC236}">
                  <a16:creationId xmlns:a16="http://schemas.microsoft.com/office/drawing/2014/main" id="{461EBD58-F5C8-3C67-8CDF-9F5D3D8D17FF}"/>
                </a:ext>
              </a:extLst>
            </p:cNvPr>
            <p:cNvSpPr/>
            <p:nvPr/>
          </p:nvSpPr>
          <p:spPr>
            <a:xfrm>
              <a:off x="8425301" y="3902964"/>
              <a:ext cx="1149717" cy="102869"/>
            </a:xfrm>
            <a:prstGeom prst="rect">
              <a:avLst/>
            </a:pr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8BF388C-CD5B-D9E4-A9E9-BBD22EE948AC}"/>
              </a:ext>
            </a:extLst>
          </p:cNvPr>
          <p:cNvGrpSpPr>
            <a:grpSpLocks noChangeAspect="1"/>
          </p:cNvGrpSpPr>
          <p:nvPr/>
        </p:nvGrpSpPr>
        <p:grpSpPr>
          <a:xfrm>
            <a:off x="8653370" y="5674228"/>
            <a:ext cx="900000" cy="540493"/>
            <a:chOff x="8386606" y="5017743"/>
            <a:chExt cx="957649" cy="575114"/>
          </a:xfrm>
        </p:grpSpPr>
        <p:sp>
          <p:nvSpPr>
            <p:cNvPr id="93" name="object 271">
              <a:extLst>
                <a:ext uri="{FF2B5EF4-FFF2-40B4-BE49-F238E27FC236}">
                  <a16:creationId xmlns:a16="http://schemas.microsoft.com/office/drawing/2014/main" id="{EFECD7BE-FCBF-CF81-BF63-35CF3F78DA16}"/>
                </a:ext>
              </a:extLst>
            </p:cNvPr>
            <p:cNvSpPr/>
            <p:nvPr/>
          </p:nvSpPr>
          <p:spPr>
            <a:xfrm>
              <a:off x="8386606" y="5017743"/>
              <a:ext cx="821644" cy="290919"/>
            </a:xfrm>
            <a:custGeom>
              <a:avLst/>
              <a:gdLst/>
              <a:ahLst/>
              <a:cxnLst/>
              <a:rect l="l" t="t" r="r" b="b"/>
              <a:pathLst>
                <a:path w="1318894" h="493395">
                  <a:moveTo>
                    <a:pt x="115807" y="324670"/>
                  </a:moveTo>
                  <a:lnTo>
                    <a:pt x="81390" y="324670"/>
                  </a:lnTo>
                  <a:lnTo>
                    <a:pt x="17203" y="433096"/>
                  </a:lnTo>
                  <a:lnTo>
                    <a:pt x="0" y="463221"/>
                  </a:lnTo>
                  <a:lnTo>
                    <a:pt x="17172" y="493304"/>
                  </a:lnTo>
                  <a:lnTo>
                    <a:pt x="1297080" y="493304"/>
                  </a:lnTo>
                  <a:lnTo>
                    <a:pt x="1314284" y="463179"/>
                  </a:lnTo>
                  <a:lnTo>
                    <a:pt x="1297133" y="433096"/>
                  </a:lnTo>
                  <a:lnTo>
                    <a:pt x="86594" y="433096"/>
                  </a:lnTo>
                  <a:lnTo>
                    <a:pt x="132980" y="354753"/>
                  </a:lnTo>
                  <a:lnTo>
                    <a:pt x="115807" y="324670"/>
                  </a:lnTo>
                  <a:close/>
                </a:path>
                <a:path w="1318894" h="493395">
                  <a:moveTo>
                    <a:pt x="1173472" y="216202"/>
                  </a:moveTo>
                  <a:lnTo>
                    <a:pt x="927584" y="216202"/>
                  </a:lnTo>
                  <a:lnTo>
                    <a:pt x="910401" y="246358"/>
                  </a:lnTo>
                  <a:lnTo>
                    <a:pt x="927584" y="276473"/>
                  </a:lnTo>
                  <a:lnTo>
                    <a:pt x="1139085" y="276473"/>
                  </a:lnTo>
                  <a:lnTo>
                    <a:pt x="1228381" y="433096"/>
                  </a:lnTo>
                  <a:lnTo>
                    <a:pt x="1297133" y="433096"/>
                  </a:lnTo>
                  <a:lnTo>
                    <a:pt x="1173472" y="216202"/>
                  </a:lnTo>
                  <a:close/>
                </a:path>
                <a:path w="1318894" h="493395">
                  <a:moveTo>
                    <a:pt x="397503" y="276755"/>
                  </a:moveTo>
                  <a:lnTo>
                    <a:pt x="328806" y="276755"/>
                  </a:lnTo>
                  <a:lnTo>
                    <a:pt x="301582" y="324670"/>
                  </a:lnTo>
                  <a:lnTo>
                    <a:pt x="206716" y="324670"/>
                  </a:lnTo>
                  <a:lnTo>
                    <a:pt x="189512" y="354753"/>
                  </a:lnTo>
                  <a:lnTo>
                    <a:pt x="206684" y="384878"/>
                  </a:lnTo>
                  <a:lnTo>
                    <a:pt x="335989" y="384878"/>
                  </a:lnTo>
                  <a:lnTo>
                    <a:pt x="397503" y="276755"/>
                  </a:lnTo>
                  <a:close/>
                </a:path>
                <a:path w="1318894" h="493395">
                  <a:moveTo>
                    <a:pt x="775651" y="108436"/>
                  </a:moveTo>
                  <a:lnTo>
                    <a:pt x="553658" y="108436"/>
                  </a:lnTo>
                  <a:lnTo>
                    <a:pt x="413160" y="354753"/>
                  </a:lnTo>
                  <a:lnTo>
                    <a:pt x="430332" y="384878"/>
                  </a:lnTo>
                  <a:lnTo>
                    <a:pt x="898988" y="384878"/>
                  </a:lnTo>
                  <a:lnTo>
                    <a:pt x="916160" y="354753"/>
                  </a:lnTo>
                  <a:lnTo>
                    <a:pt x="899002" y="324670"/>
                  </a:lnTo>
                  <a:lnTo>
                    <a:pt x="499063" y="324670"/>
                  </a:lnTo>
                  <a:lnTo>
                    <a:pt x="526528" y="276473"/>
                  </a:lnTo>
                  <a:lnTo>
                    <a:pt x="802750" y="276473"/>
                  </a:lnTo>
                  <a:lnTo>
                    <a:pt x="804499" y="273489"/>
                  </a:lnTo>
                  <a:lnTo>
                    <a:pt x="869810" y="273489"/>
                  </a:lnTo>
                  <a:lnTo>
                    <a:pt x="837136" y="216202"/>
                  </a:lnTo>
                  <a:lnTo>
                    <a:pt x="560914" y="216202"/>
                  </a:lnTo>
                  <a:lnTo>
                    <a:pt x="588044" y="168665"/>
                  </a:lnTo>
                  <a:lnTo>
                    <a:pt x="775606" y="168665"/>
                  </a:lnTo>
                  <a:lnTo>
                    <a:pt x="792824" y="138550"/>
                  </a:lnTo>
                  <a:lnTo>
                    <a:pt x="775651" y="108436"/>
                  </a:lnTo>
                  <a:close/>
                </a:path>
                <a:path w="1318894" h="493395">
                  <a:moveTo>
                    <a:pt x="869810" y="273489"/>
                  </a:moveTo>
                  <a:lnTo>
                    <a:pt x="804499" y="273489"/>
                  </a:lnTo>
                  <a:lnTo>
                    <a:pt x="802750" y="276473"/>
                  </a:lnTo>
                  <a:lnTo>
                    <a:pt x="830257" y="324670"/>
                  </a:lnTo>
                  <a:lnTo>
                    <a:pt x="899002" y="324670"/>
                  </a:lnTo>
                  <a:lnTo>
                    <a:pt x="869810" y="273489"/>
                  </a:lnTo>
                  <a:close/>
                </a:path>
                <a:path w="1318894" h="493395">
                  <a:moveTo>
                    <a:pt x="1301154" y="0"/>
                  </a:moveTo>
                  <a:lnTo>
                    <a:pt x="20973" y="31"/>
                  </a:lnTo>
                  <a:lnTo>
                    <a:pt x="3769" y="30124"/>
                  </a:lnTo>
                  <a:lnTo>
                    <a:pt x="144896" y="276787"/>
                  </a:lnTo>
                  <a:lnTo>
                    <a:pt x="397503" y="276755"/>
                  </a:lnTo>
                  <a:lnTo>
                    <a:pt x="431596" y="216831"/>
                  </a:lnTo>
                  <a:lnTo>
                    <a:pt x="178968" y="216831"/>
                  </a:lnTo>
                  <a:lnTo>
                    <a:pt x="89672" y="60270"/>
                  </a:lnTo>
                  <a:lnTo>
                    <a:pt x="1300552" y="60270"/>
                  </a:lnTo>
                  <a:lnTo>
                    <a:pt x="1318336" y="30124"/>
                  </a:lnTo>
                  <a:lnTo>
                    <a:pt x="1301154" y="0"/>
                  </a:lnTo>
                  <a:close/>
                </a:path>
                <a:path w="1318894" h="493395">
                  <a:moveTo>
                    <a:pt x="458949" y="108436"/>
                  </a:moveTo>
                  <a:lnTo>
                    <a:pt x="424573" y="108436"/>
                  </a:lnTo>
                  <a:lnTo>
                    <a:pt x="362879" y="216831"/>
                  </a:lnTo>
                  <a:lnTo>
                    <a:pt x="431596" y="216831"/>
                  </a:lnTo>
                  <a:lnTo>
                    <a:pt x="476132" y="138550"/>
                  </a:lnTo>
                  <a:lnTo>
                    <a:pt x="458949" y="108436"/>
                  </a:lnTo>
                  <a:close/>
                </a:path>
                <a:path w="1318894" h="493395">
                  <a:moveTo>
                    <a:pt x="775606" y="168665"/>
                  </a:moveTo>
                  <a:lnTo>
                    <a:pt x="706858" y="168665"/>
                  </a:lnTo>
                  <a:lnTo>
                    <a:pt x="679707" y="216202"/>
                  </a:lnTo>
                  <a:lnTo>
                    <a:pt x="748427" y="216202"/>
                  </a:lnTo>
                  <a:lnTo>
                    <a:pt x="775606" y="168665"/>
                  </a:lnTo>
                  <a:close/>
                </a:path>
                <a:path w="1318894" h="493395">
                  <a:moveTo>
                    <a:pt x="1111892" y="108436"/>
                  </a:moveTo>
                  <a:lnTo>
                    <a:pt x="864853" y="108436"/>
                  </a:lnTo>
                  <a:lnTo>
                    <a:pt x="847680" y="138550"/>
                  </a:lnTo>
                  <a:lnTo>
                    <a:pt x="864853" y="168665"/>
                  </a:lnTo>
                  <a:lnTo>
                    <a:pt x="1043109" y="168665"/>
                  </a:lnTo>
                  <a:lnTo>
                    <a:pt x="1015948" y="216202"/>
                  </a:lnTo>
                  <a:lnTo>
                    <a:pt x="1084668" y="216202"/>
                  </a:lnTo>
                  <a:lnTo>
                    <a:pt x="1129065" y="138550"/>
                  </a:lnTo>
                  <a:lnTo>
                    <a:pt x="1111892" y="108436"/>
                  </a:lnTo>
                  <a:close/>
                </a:path>
                <a:path w="1318894" h="493395">
                  <a:moveTo>
                    <a:pt x="1300552" y="60270"/>
                  </a:moveTo>
                  <a:lnTo>
                    <a:pt x="1231187" y="60270"/>
                  </a:lnTo>
                  <a:lnTo>
                    <a:pt x="1185073" y="138550"/>
                  </a:lnTo>
                  <a:lnTo>
                    <a:pt x="1202246" y="168665"/>
                  </a:lnTo>
                  <a:lnTo>
                    <a:pt x="1236622" y="168633"/>
                  </a:lnTo>
                  <a:lnTo>
                    <a:pt x="1300552" y="60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4" name="object 272">
              <a:extLst>
                <a:ext uri="{FF2B5EF4-FFF2-40B4-BE49-F238E27FC236}">
                  <a16:creationId xmlns:a16="http://schemas.microsoft.com/office/drawing/2014/main" id="{B5002943-A3D3-A9C8-804E-947CEF49242E}"/>
                </a:ext>
              </a:extLst>
            </p:cNvPr>
            <p:cNvSpPr/>
            <p:nvPr/>
          </p:nvSpPr>
          <p:spPr>
            <a:xfrm>
              <a:off x="8390461" y="5485086"/>
              <a:ext cx="953794" cy="107771"/>
            </a:xfrm>
            <a:prstGeom prst="rect">
              <a:avLst/>
            </a:pr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3B8E1999-6C01-78C2-2B3A-5CD902AA4A5D}"/>
              </a:ext>
            </a:extLst>
          </p:cNvPr>
          <p:cNvGrpSpPr/>
          <p:nvPr/>
        </p:nvGrpSpPr>
        <p:grpSpPr>
          <a:xfrm>
            <a:off x="3173059" y="2010914"/>
            <a:ext cx="1528404" cy="430887"/>
            <a:chOff x="4378213" y="2824094"/>
            <a:chExt cx="1910248" cy="538536"/>
          </a:xfrm>
        </p:grpSpPr>
        <p:sp>
          <p:nvSpPr>
            <p:cNvPr id="96" name="object 102">
              <a:extLst>
                <a:ext uri="{FF2B5EF4-FFF2-40B4-BE49-F238E27FC236}">
                  <a16:creationId xmlns:a16="http://schemas.microsoft.com/office/drawing/2014/main" id="{CAF22170-5075-AB9F-C039-A7C266690DD7}"/>
                </a:ext>
              </a:extLst>
            </p:cNvPr>
            <p:cNvSpPr/>
            <p:nvPr/>
          </p:nvSpPr>
          <p:spPr>
            <a:xfrm>
              <a:off x="4378213" y="2896569"/>
              <a:ext cx="342376" cy="325599"/>
            </a:xfrm>
            <a:prstGeom prst="rect">
              <a:avLst/>
            </a:pr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EBD494C-5A95-8575-C4A4-DCF95C0D0BA9}"/>
                </a:ext>
              </a:extLst>
            </p:cNvPr>
            <p:cNvSpPr txBox="1"/>
            <p:nvPr/>
          </p:nvSpPr>
          <p:spPr>
            <a:xfrm>
              <a:off x="4700690" y="2824094"/>
              <a:ext cx="1587771" cy="538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>
                  <a:solidFill>
                    <a:schemeClr val="bg1"/>
                  </a:solidFill>
                </a:rPr>
                <a:t>Администрация Президента РФ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C30BC6EC-9B91-CF4E-0A4E-DF86BE56665C}"/>
              </a:ext>
            </a:extLst>
          </p:cNvPr>
          <p:cNvGrpSpPr/>
          <p:nvPr/>
        </p:nvGrpSpPr>
        <p:grpSpPr>
          <a:xfrm>
            <a:off x="6723270" y="5613425"/>
            <a:ext cx="1810277" cy="486426"/>
            <a:chOff x="8383676" y="4232941"/>
            <a:chExt cx="1810277" cy="486426"/>
          </a:xfrm>
        </p:grpSpPr>
        <p:sp>
          <p:nvSpPr>
            <p:cNvPr id="99" name="object 37">
              <a:extLst>
                <a:ext uri="{FF2B5EF4-FFF2-40B4-BE49-F238E27FC236}">
                  <a16:creationId xmlns:a16="http://schemas.microsoft.com/office/drawing/2014/main" id="{78DEED73-60F5-C0D7-21F1-65AD491C87BB}"/>
                </a:ext>
              </a:extLst>
            </p:cNvPr>
            <p:cNvSpPr/>
            <p:nvPr/>
          </p:nvSpPr>
          <p:spPr>
            <a:xfrm>
              <a:off x="8383676" y="4232941"/>
              <a:ext cx="508428" cy="486426"/>
            </a:xfrm>
            <a:custGeom>
              <a:avLst/>
              <a:gdLst/>
              <a:ahLst/>
              <a:cxnLst/>
              <a:rect l="l" t="t" r="r" b="b"/>
              <a:pathLst>
                <a:path w="1202689" h="1177290">
                  <a:moveTo>
                    <a:pt x="20826" y="825500"/>
                  </a:moveTo>
                  <a:lnTo>
                    <a:pt x="0" y="825500"/>
                  </a:lnTo>
                  <a:lnTo>
                    <a:pt x="464" y="836930"/>
                  </a:lnTo>
                  <a:lnTo>
                    <a:pt x="2509" y="859790"/>
                  </a:lnTo>
                  <a:lnTo>
                    <a:pt x="2973" y="871220"/>
                  </a:lnTo>
                  <a:lnTo>
                    <a:pt x="14879" y="920750"/>
                  </a:lnTo>
                  <a:lnTo>
                    <a:pt x="35331" y="976630"/>
                  </a:lnTo>
                  <a:lnTo>
                    <a:pt x="62490" y="1024890"/>
                  </a:lnTo>
                  <a:lnTo>
                    <a:pt x="91985" y="1061720"/>
                  </a:lnTo>
                  <a:lnTo>
                    <a:pt x="126337" y="1093470"/>
                  </a:lnTo>
                  <a:lnTo>
                    <a:pt x="164687" y="1120140"/>
                  </a:lnTo>
                  <a:lnTo>
                    <a:pt x="206181" y="1141730"/>
                  </a:lnTo>
                  <a:lnTo>
                    <a:pt x="249960" y="1159510"/>
                  </a:lnTo>
                  <a:lnTo>
                    <a:pt x="307985" y="1172210"/>
                  </a:lnTo>
                  <a:lnTo>
                    <a:pt x="366009" y="1177290"/>
                  </a:lnTo>
                  <a:lnTo>
                    <a:pt x="424039" y="1177290"/>
                  </a:lnTo>
                  <a:lnTo>
                    <a:pt x="482069" y="1170940"/>
                  </a:lnTo>
                  <a:lnTo>
                    <a:pt x="539717" y="1160780"/>
                  </a:lnTo>
                  <a:lnTo>
                    <a:pt x="595144" y="1146810"/>
                  </a:lnTo>
                  <a:lnTo>
                    <a:pt x="603287" y="1144270"/>
                  </a:lnTo>
                  <a:lnTo>
                    <a:pt x="368983" y="1144270"/>
                  </a:lnTo>
                  <a:lnTo>
                    <a:pt x="315423" y="1141730"/>
                  </a:lnTo>
                  <a:lnTo>
                    <a:pt x="261855" y="1131570"/>
                  </a:lnTo>
                  <a:lnTo>
                    <a:pt x="211410" y="1115060"/>
                  </a:lnTo>
                  <a:lnTo>
                    <a:pt x="164032" y="1089660"/>
                  </a:lnTo>
                  <a:lnTo>
                    <a:pt x="121675" y="1055370"/>
                  </a:lnTo>
                  <a:lnTo>
                    <a:pt x="86290" y="1013460"/>
                  </a:lnTo>
                  <a:lnTo>
                    <a:pt x="59139" y="966470"/>
                  </a:lnTo>
                  <a:lnTo>
                    <a:pt x="38679" y="915670"/>
                  </a:lnTo>
                  <a:lnTo>
                    <a:pt x="35984" y="904240"/>
                  </a:lnTo>
                  <a:lnTo>
                    <a:pt x="29475" y="881380"/>
                  </a:lnTo>
                  <a:lnTo>
                    <a:pt x="26774" y="871220"/>
                  </a:lnTo>
                  <a:lnTo>
                    <a:pt x="25008" y="859790"/>
                  </a:lnTo>
                  <a:lnTo>
                    <a:pt x="22592" y="836930"/>
                  </a:lnTo>
                  <a:lnTo>
                    <a:pt x="20826" y="825500"/>
                  </a:lnTo>
                  <a:close/>
                </a:path>
                <a:path w="1202689" h="1177290">
                  <a:moveTo>
                    <a:pt x="190444" y="472440"/>
                  </a:moveTo>
                  <a:lnTo>
                    <a:pt x="107127" y="472440"/>
                  </a:lnTo>
                  <a:lnTo>
                    <a:pt x="101169" y="474980"/>
                  </a:lnTo>
                  <a:lnTo>
                    <a:pt x="98195" y="483870"/>
                  </a:lnTo>
                  <a:lnTo>
                    <a:pt x="85317" y="509270"/>
                  </a:lnTo>
                  <a:lnTo>
                    <a:pt x="61790" y="560070"/>
                  </a:lnTo>
                  <a:lnTo>
                    <a:pt x="40029" y="614680"/>
                  </a:lnTo>
                  <a:lnTo>
                    <a:pt x="23383" y="671830"/>
                  </a:lnTo>
                  <a:lnTo>
                    <a:pt x="17852" y="701040"/>
                  </a:lnTo>
                  <a:lnTo>
                    <a:pt x="1020670" y="701040"/>
                  </a:lnTo>
                  <a:lnTo>
                    <a:pt x="995886" y="740410"/>
                  </a:lnTo>
                  <a:lnTo>
                    <a:pt x="969201" y="778510"/>
                  </a:lnTo>
                  <a:lnTo>
                    <a:pt x="940697" y="815340"/>
                  </a:lnTo>
                  <a:lnTo>
                    <a:pt x="910458" y="850900"/>
                  </a:lnTo>
                  <a:lnTo>
                    <a:pt x="878566" y="885190"/>
                  </a:lnTo>
                  <a:lnTo>
                    <a:pt x="845105" y="918210"/>
                  </a:lnTo>
                  <a:lnTo>
                    <a:pt x="804325" y="955040"/>
                  </a:lnTo>
                  <a:lnTo>
                    <a:pt x="762154" y="988060"/>
                  </a:lnTo>
                  <a:lnTo>
                    <a:pt x="718310" y="1018540"/>
                  </a:lnTo>
                  <a:lnTo>
                    <a:pt x="672513" y="1046480"/>
                  </a:lnTo>
                  <a:lnTo>
                    <a:pt x="648429" y="1059180"/>
                  </a:lnTo>
                  <a:lnTo>
                    <a:pt x="624902" y="1071880"/>
                  </a:lnTo>
                  <a:lnTo>
                    <a:pt x="577291" y="1093470"/>
                  </a:lnTo>
                  <a:lnTo>
                    <a:pt x="526697" y="1113790"/>
                  </a:lnTo>
                  <a:lnTo>
                    <a:pt x="476111" y="1129030"/>
                  </a:lnTo>
                  <a:lnTo>
                    <a:pt x="422551" y="1139190"/>
                  </a:lnTo>
                  <a:lnTo>
                    <a:pt x="368983" y="1144270"/>
                  </a:lnTo>
                  <a:lnTo>
                    <a:pt x="603287" y="1144270"/>
                  </a:lnTo>
                  <a:lnTo>
                    <a:pt x="651310" y="1129030"/>
                  </a:lnTo>
                  <a:lnTo>
                    <a:pt x="678418" y="1117600"/>
                  </a:lnTo>
                  <a:lnTo>
                    <a:pt x="705245" y="1104900"/>
                  </a:lnTo>
                  <a:lnTo>
                    <a:pt x="711938" y="1102360"/>
                  </a:lnTo>
                  <a:lnTo>
                    <a:pt x="758804" y="1075690"/>
                  </a:lnTo>
                  <a:lnTo>
                    <a:pt x="795209" y="1051560"/>
                  </a:lnTo>
                  <a:lnTo>
                    <a:pt x="806415" y="1042670"/>
                  </a:lnTo>
                  <a:lnTo>
                    <a:pt x="830453" y="1026160"/>
                  </a:lnTo>
                  <a:lnTo>
                    <a:pt x="853654" y="1008380"/>
                  </a:lnTo>
                  <a:lnTo>
                    <a:pt x="876298" y="989330"/>
                  </a:lnTo>
                  <a:lnTo>
                    <a:pt x="898663" y="971550"/>
                  </a:lnTo>
                  <a:lnTo>
                    <a:pt x="936345" y="935990"/>
                  </a:lnTo>
                  <a:lnTo>
                    <a:pt x="971969" y="899160"/>
                  </a:lnTo>
                  <a:lnTo>
                    <a:pt x="1005461" y="859790"/>
                  </a:lnTo>
                  <a:lnTo>
                    <a:pt x="1036749" y="817880"/>
                  </a:lnTo>
                  <a:lnTo>
                    <a:pt x="1065759" y="775970"/>
                  </a:lnTo>
                  <a:lnTo>
                    <a:pt x="1092418" y="731520"/>
                  </a:lnTo>
                  <a:lnTo>
                    <a:pt x="1116653" y="685800"/>
                  </a:lnTo>
                  <a:lnTo>
                    <a:pt x="1117828" y="683260"/>
                  </a:lnTo>
                  <a:lnTo>
                    <a:pt x="104143" y="683260"/>
                  </a:lnTo>
                  <a:lnTo>
                    <a:pt x="190444" y="472440"/>
                  </a:lnTo>
                  <a:close/>
                </a:path>
                <a:path w="1202689" h="1177290">
                  <a:moveTo>
                    <a:pt x="961412" y="22860"/>
                  </a:moveTo>
                  <a:lnTo>
                    <a:pt x="794048" y="22860"/>
                  </a:lnTo>
                  <a:lnTo>
                    <a:pt x="821294" y="24130"/>
                  </a:lnTo>
                  <a:lnTo>
                    <a:pt x="848493" y="26670"/>
                  </a:lnTo>
                  <a:lnTo>
                    <a:pt x="902895" y="36830"/>
                  </a:lnTo>
                  <a:lnTo>
                    <a:pt x="954179" y="54610"/>
                  </a:lnTo>
                  <a:lnTo>
                    <a:pt x="1001232" y="80010"/>
                  </a:lnTo>
                  <a:lnTo>
                    <a:pt x="1043126" y="111760"/>
                  </a:lnTo>
                  <a:lnTo>
                    <a:pt x="1077623" y="151130"/>
                  </a:lnTo>
                  <a:lnTo>
                    <a:pt x="1104360" y="195580"/>
                  </a:lnTo>
                  <a:lnTo>
                    <a:pt x="1122215" y="242570"/>
                  </a:lnTo>
                  <a:lnTo>
                    <a:pt x="1131654" y="292100"/>
                  </a:lnTo>
                  <a:lnTo>
                    <a:pt x="1134907" y="344170"/>
                  </a:lnTo>
                  <a:lnTo>
                    <a:pt x="1133745" y="370840"/>
                  </a:lnTo>
                  <a:lnTo>
                    <a:pt x="1127934" y="422910"/>
                  </a:lnTo>
                  <a:lnTo>
                    <a:pt x="1116263" y="473710"/>
                  </a:lnTo>
                  <a:lnTo>
                    <a:pt x="1100687" y="524510"/>
                  </a:lnTo>
                  <a:lnTo>
                    <a:pt x="1083160" y="574040"/>
                  </a:lnTo>
                  <a:lnTo>
                    <a:pt x="1061957" y="623570"/>
                  </a:lnTo>
                  <a:lnTo>
                    <a:pt x="1050100" y="647700"/>
                  </a:lnTo>
                  <a:lnTo>
                    <a:pt x="1038523" y="671830"/>
                  </a:lnTo>
                  <a:lnTo>
                    <a:pt x="1035549" y="680720"/>
                  </a:lnTo>
                  <a:lnTo>
                    <a:pt x="1026617" y="683260"/>
                  </a:lnTo>
                  <a:lnTo>
                    <a:pt x="1117828" y="683260"/>
                  </a:lnTo>
                  <a:lnTo>
                    <a:pt x="1138390" y="638810"/>
                  </a:lnTo>
                  <a:lnTo>
                    <a:pt x="1157556" y="591820"/>
                  </a:lnTo>
                  <a:lnTo>
                    <a:pt x="1172765" y="547370"/>
                  </a:lnTo>
                  <a:lnTo>
                    <a:pt x="1185690" y="502920"/>
                  </a:lnTo>
                  <a:lnTo>
                    <a:pt x="1195474" y="457200"/>
                  </a:lnTo>
                  <a:lnTo>
                    <a:pt x="1201258" y="410210"/>
                  </a:lnTo>
                  <a:lnTo>
                    <a:pt x="1202183" y="361950"/>
                  </a:lnTo>
                  <a:lnTo>
                    <a:pt x="1201067" y="335280"/>
                  </a:lnTo>
                  <a:lnTo>
                    <a:pt x="1192142" y="278130"/>
                  </a:lnTo>
                  <a:lnTo>
                    <a:pt x="1174290" y="220980"/>
                  </a:lnTo>
                  <a:lnTo>
                    <a:pt x="1147508" y="167640"/>
                  </a:lnTo>
                  <a:lnTo>
                    <a:pt x="1099514" y="105410"/>
                  </a:lnTo>
                  <a:lnTo>
                    <a:pt x="1063543" y="74930"/>
                  </a:lnTo>
                  <a:lnTo>
                    <a:pt x="1023859" y="48260"/>
                  </a:lnTo>
                  <a:lnTo>
                    <a:pt x="981462" y="29210"/>
                  </a:lnTo>
                  <a:lnTo>
                    <a:pt x="961412" y="22860"/>
                  </a:lnTo>
                  <a:close/>
                </a:path>
                <a:path w="1202689" h="1177290">
                  <a:moveTo>
                    <a:pt x="315424" y="472440"/>
                  </a:moveTo>
                  <a:lnTo>
                    <a:pt x="238055" y="472440"/>
                  </a:lnTo>
                  <a:lnTo>
                    <a:pt x="232108" y="474980"/>
                  </a:lnTo>
                  <a:lnTo>
                    <a:pt x="232108" y="481330"/>
                  </a:lnTo>
                  <a:lnTo>
                    <a:pt x="163659" y="647700"/>
                  </a:lnTo>
                  <a:lnTo>
                    <a:pt x="238055" y="647700"/>
                  </a:lnTo>
                  <a:lnTo>
                    <a:pt x="244003" y="645160"/>
                  </a:lnTo>
                  <a:lnTo>
                    <a:pt x="246976" y="638810"/>
                  </a:lnTo>
                  <a:lnTo>
                    <a:pt x="315424" y="472440"/>
                  </a:lnTo>
                  <a:close/>
                </a:path>
                <a:path w="1202689" h="1177290">
                  <a:moveTo>
                    <a:pt x="446352" y="472440"/>
                  </a:moveTo>
                  <a:lnTo>
                    <a:pt x="371957" y="472440"/>
                  </a:lnTo>
                  <a:lnTo>
                    <a:pt x="366009" y="474980"/>
                  </a:lnTo>
                  <a:lnTo>
                    <a:pt x="363036" y="481330"/>
                  </a:lnTo>
                  <a:lnTo>
                    <a:pt x="294598" y="647700"/>
                  </a:lnTo>
                  <a:lnTo>
                    <a:pt x="368983" y="647700"/>
                  </a:lnTo>
                  <a:lnTo>
                    <a:pt x="374941" y="641350"/>
                  </a:lnTo>
                  <a:lnTo>
                    <a:pt x="401715" y="574040"/>
                  </a:lnTo>
                  <a:lnTo>
                    <a:pt x="526565" y="574040"/>
                  </a:lnTo>
                  <a:lnTo>
                    <a:pt x="536491" y="549910"/>
                  </a:lnTo>
                  <a:lnTo>
                    <a:pt x="413620" y="549910"/>
                  </a:lnTo>
                  <a:lnTo>
                    <a:pt x="446352" y="472440"/>
                  </a:lnTo>
                  <a:close/>
                </a:path>
                <a:path w="1202689" h="1177290">
                  <a:moveTo>
                    <a:pt x="526565" y="574040"/>
                  </a:moveTo>
                  <a:lnTo>
                    <a:pt x="449326" y="574040"/>
                  </a:lnTo>
                  <a:lnTo>
                    <a:pt x="419578" y="647700"/>
                  </a:lnTo>
                  <a:lnTo>
                    <a:pt x="490990" y="647700"/>
                  </a:lnTo>
                  <a:lnTo>
                    <a:pt x="496948" y="645160"/>
                  </a:lnTo>
                  <a:lnTo>
                    <a:pt x="499921" y="638810"/>
                  </a:lnTo>
                  <a:lnTo>
                    <a:pt x="526565" y="574040"/>
                  </a:lnTo>
                  <a:close/>
                </a:path>
                <a:path w="1202689" h="1177290">
                  <a:moveTo>
                    <a:pt x="693340" y="472440"/>
                  </a:moveTo>
                  <a:lnTo>
                    <a:pt x="621918" y="472440"/>
                  </a:lnTo>
                  <a:lnTo>
                    <a:pt x="615970" y="474980"/>
                  </a:lnTo>
                  <a:lnTo>
                    <a:pt x="612997" y="481330"/>
                  </a:lnTo>
                  <a:lnTo>
                    <a:pt x="544548" y="647700"/>
                  </a:lnTo>
                  <a:lnTo>
                    <a:pt x="618944" y="647700"/>
                  </a:lnTo>
                  <a:lnTo>
                    <a:pt x="621918" y="645160"/>
                  </a:lnTo>
                  <a:lnTo>
                    <a:pt x="673866" y="585470"/>
                  </a:lnTo>
                  <a:lnTo>
                    <a:pt x="648702" y="585470"/>
                  </a:lnTo>
                  <a:lnTo>
                    <a:pt x="693340" y="472440"/>
                  </a:lnTo>
                  <a:close/>
                </a:path>
                <a:path w="1202689" h="1177290">
                  <a:moveTo>
                    <a:pt x="789744" y="534670"/>
                  </a:moveTo>
                  <a:lnTo>
                    <a:pt x="714166" y="534670"/>
                  </a:lnTo>
                  <a:lnTo>
                    <a:pt x="666555" y="647700"/>
                  </a:lnTo>
                  <a:lnTo>
                    <a:pt x="737977" y="647700"/>
                  </a:lnTo>
                  <a:lnTo>
                    <a:pt x="743924" y="645160"/>
                  </a:lnTo>
                  <a:lnTo>
                    <a:pt x="746898" y="638810"/>
                  </a:lnTo>
                  <a:lnTo>
                    <a:pt x="789744" y="534670"/>
                  </a:lnTo>
                  <a:close/>
                </a:path>
                <a:path w="1202689" h="1177290">
                  <a:moveTo>
                    <a:pt x="949248" y="472440"/>
                  </a:moveTo>
                  <a:lnTo>
                    <a:pt x="874863" y="472440"/>
                  </a:lnTo>
                  <a:lnTo>
                    <a:pt x="868905" y="474980"/>
                  </a:lnTo>
                  <a:lnTo>
                    <a:pt x="865931" y="481330"/>
                  </a:lnTo>
                  <a:lnTo>
                    <a:pt x="797494" y="647700"/>
                  </a:lnTo>
                  <a:lnTo>
                    <a:pt x="874863" y="647700"/>
                  </a:lnTo>
                  <a:lnTo>
                    <a:pt x="874863" y="645160"/>
                  </a:lnTo>
                  <a:lnTo>
                    <a:pt x="926811" y="585470"/>
                  </a:lnTo>
                  <a:lnTo>
                    <a:pt x="904611" y="585470"/>
                  </a:lnTo>
                  <a:lnTo>
                    <a:pt x="949248" y="472440"/>
                  </a:lnTo>
                  <a:close/>
                </a:path>
                <a:path w="1202689" h="1177290">
                  <a:moveTo>
                    <a:pt x="1045656" y="534670"/>
                  </a:moveTo>
                  <a:lnTo>
                    <a:pt x="967111" y="534670"/>
                  </a:lnTo>
                  <a:lnTo>
                    <a:pt x="922474" y="647700"/>
                  </a:lnTo>
                  <a:lnTo>
                    <a:pt x="993885" y="647700"/>
                  </a:lnTo>
                  <a:lnTo>
                    <a:pt x="999843" y="645160"/>
                  </a:lnTo>
                  <a:lnTo>
                    <a:pt x="1002817" y="638810"/>
                  </a:lnTo>
                  <a:lnTo>
                    <a:pt x="1045656" y="534670"/>
                  </a:lnTo>
                  <a:close/>
                </a:path>
                <a:path w="1202689" h="1177290">
                  <a:moveTo>
                    <a:pt x="815346" y="472440"/>
                  </a:moveTo>
                  <a:lnTo>
                    <a:pt x="743924" y="472440"/>
                  </a:lnTo>
                  <a:lnTo>
                    <a:pt x="737977" y="474980"/>
                  </a:lnTo>
                  <a:lnTo>
                    <a:pt x="735003" y="478790"/>
                  </a:lnTo>
                  <a:lnTo>
                    <a:pt x="663581" y="565150"/>
                  </a:lnTo>
                  <a:lnTo>
                    <a:pt x="648702" y="585470"/>
                  </a:lnTo>
                  <a:lnTo>
                    <a:pt x="673866" y="585470"/>
                  </a:lnTo>
                  <a:lnTo>
                    <a:pt x="699287" y="556260"/>
                  </a:lnTo>
                  <a:lnTo>
                    <a:pt x="714166" y="534670"/>
                  </a:lnTo>
                  <a:lnTo>
                    <a:pt x="789744" y="534670"/>
                  </a:lnTo>
                  <a:lnTo>
                    <a:pt x="815346" y="472440"/>
                  </a:lnTo>
                  <a:close/>
                </a:path>
                <a:path w="1202689" h="1177290">
                  <a:moveTo>
                    <a:pt x="1071255" y="472440"/>
                  </a:moveTo>
                  <a:lnTo>
                    <a:pt x="996859" y="472440"/>
                  </a:lnTo>
                  <a:lnTo>
                    <a:pt x="990912" y="478790"/>
                  </a:lnTo>
                  <a:lnTo>
                    <a:pt x="919490" y="565150"/>
                  </a:lnTo>
                  <a:lnTo>
                    <a:pt x="904611" y="585470"/>
                  </a:lnTo>
                  <a:lnTo>
                    <a:pt x="926811" y="585470"/>
                  </a:lnTo>
                  <a:lnTo>
                    <a:pt x="952232" y="556260"/>
                  </a:lnTo>
                  <a:lnTo>
                    <a:pt x="967111" y="534670"/>
                  </a:lnTo>
                  <a:lnTo>
                    <a:pt x="1045656" y="534670"/>
                  </a:lnTo>
                  <a:lnTo>
                    <a:pt x="1071255" y="472440"/>
                  </a:lnTo>
                  <a:close/>
                </a:path>
                <a:path w="1202689" h="1177290">
                  <a:moveTo>
                    <a:pt x="568359" y="472440"/>
                  </a:moveTo>
                  <a:lnTo>
                    <a:pt x="496948" y="472440"/>
                  </a:lnTo>
                  <a:lnTo>
                    <a:pt x="490990" y="474980"/>
                  </a:lnTo>
                  <a:lnTo>
                    <a:pt x="488016" y="481330"/>
                  </a:lnTo>
                  <a:lnTo>
                    <a:pt x="461232" y="549910"/>
                  </a:lnTo>
                  <a:lnTo>
                    <a:pt x="536491" y="549910"/>
                  </a:lnTo>
                  <a:lnTo>
                    <a:pt x="568359" y="472440"/>
                  </a:lnTo>
                  <a:close/>
                </a:path>
                <a:path w="1202689" h="1177290">
                  <a:moveTo>
                    <a:pt x="258882" y="163830"/>
                  </a:moveTo>
                  <a:lnTo>
                    <a:pt x="217039" y="171450"/>
                  </a:lnTo>
                  <a:lnTo>
                    <a:pt x="183003" y="194310"/>
                  </a:lnTo>
                  <a:lnTo>
                    <a:pt x="160125" y="228600"/>
                  </a:lnTo>
                  <a:lnTo>
                    <a:pt x="151754" y="270510"/>
                  </a:lnTo>
                  <a:lnTo>
                    <a:pt x="160125" y="312420"/>
                  </a:lnTo>
                  <a:lnTo>
                    <a:pt x="183003" y="346710"/>
                  </a:lnTo>
                  <a:lnTo>
                    <a:pt x="217039" y="369570"/>
                  </a:lnTo>
                  <a:lnTo>
                    <a:pt x="258882" y="377190"/>
                  </a:lnTo>
                  <a:lnTo>
                    <a:pt x="300729" y="369570"/>
                  </a:lnTo>
                  <a:lnTo>
                    <a:pt x="319637" y="356870"/>
                  </a:lnTo>
                  <a:lnTo>
                    <a:pt x="258882" y="356870"/>
                  </a:lnTo>
                  <a:lnTo>
                    <a:pt x="225313" y="349250"/>
                  </a:lnTo>
                  <a:lnTo>
                    <a:pt x="197882" y="331470"/>
                  </a:lnTo>
                  <a:lnTo>
                    <a:pt x="179379" y="303530"/>
                  </a:lnTo>
                  <a:lnTo>
                    <a:pt x="172591" y="270510"/>
                  </a:lnTo>
                  <a:lnTo>
                    <a:pt x="179379" y="236220"/>
                  </a:lnTo>
                  <a:lnTo>
                    <a:pt x="197882" y="209550"/>
                  </a:lnTo>
                  <a:lnTo>
                    <a:pt x="225313" y="190500"/>
                  </a:lnTo>
                  <a:lnTo>
                    <a:pt x="258882" y="184150"/>
                  </a:lnTo>
                  <a:lnTo>
                    <a:pt x="319637" y="184150"/>
                  </a:lnTo>
                  <a:lnTo>
                    <a:pt x="300729" y="171450"/>
                  </a:lnTo>
                  <a:lnTo>
                    <a:pt x="258882" y="163830"/>
                  </a:lnTo>
                  <a:close/>
                </a:path>
                <a:path w="1202689" h="1177290">
                  <a:moveTo>
                    <a:pt x="319637" y="184150"/>
                  </a:moveTo>
                  <a:lnTo>
                    <a:pt x="258882" y="184150"/>
                  </a:lnTo>
                  <a:lnTo>
                    <a:pt x="292452" y="190500"/>
                  </a:lnTo>
                  <a:lnTo>
                    <a:pt x="319886" y="209550"/>
                  </a:lnTo>
                  <a:lnTo>
                    <a:pt x="338393" y="236220"/>
                  </a:lnTo>
                  <a:lnTo>
                    <a:pt x="345183" y="270510"/>
                  </a:lnTo>
                  <a:lnTo>
                    <a:pt x="338393" y="303530"/>
                  </a:lnTo>
                  <a:lnTo>
                    <a:pt x="319886" y="331470"/>
                  </a:lnTo>
                  <a:lnTo>
                    <a:pt x="292452" y="349250"/>
                  </a:lnTo>
                  <a:lnTo>
                    <a:pt x="258882" y="356870"/>
                  </a:lnTo>
                  <a:lnTo>
                    <a:pt x="319637" y="356870"/>
                  </a:lnTo>
                  <a:lnTo>
                    <a:pt x="334764" y="346710"/>
                  </a:lnTo>
                  <a:lnTo>
                    <a:pt x="357640" y="312420"/>
                  </a:lnTo>
                  <a:lnTo>
                    <a:pt x="366009" y="270510"/>
                  </a:lnTo>
                  <a:lnTo>
                    <a:pt x="357640" y="228600"/>
                  </a:lnTo>
                  <a:lnTo>
                    <a:pt x="334764" y="194310"/>
                  </a:lnTo>
                  <a:lnTo>
                    <a:pt x="319637" y="184150"/>
                  </a:lnTo>
                  <a:close/>
                </a:path>
                <a:path w="1202689" h="1177290">
                  <a:moveTo>
                    <a:pt x="850310" y="0"/>
                  </a:moveTo>
                  <a:lnTo>
                    <a:pt x="792329" y="0"/>
                  </a:lnTo>
                  <a:lnTo>
                    <a:pt x="763641" y="2540"/>
                  </a:lnTo>
                  <a:lnTo>
                    <a:pt x="708219" y="11430"/>
                  </a:lnTo>
                  <a:lnTo>
                    <a:pt x="652562" y="25400"/>
                  </a:lnTo>
                  <a:lnTo>
                    <a:pt x="597742" y="41910"/>
                  </a:lnTo>
                  <a:lnTo>
                    <a:pt x="544597" y="62230"/>
                  </a:lnTo>
                  <a:lnTo>
                    <a:pt x="493964" y="86360"/>
                  </a:lnTo>
                  <a:lnTo>
                    <a:pt x="477877" y="95250"/>
                  </a:lnTo>
                  <a:lnTo>
                    <a:pt x="444586" y="113030"/>
                  </a:lnTo>
                  <a:lnTo>
                    <a:pt x="428500" y="121920"/>
                  </a:lnTo>
                  <a:lnTo>
                    <a:pt x="440405" y="139700"/>
                  </a:lnTo>
                  <a:lnTo>
                    <a:pt x="502895" y="104140"/>
                  </a:lnTo>
                  <a:lnTo>
                    <a:pt x="527491" y="91440"/>
                  </a:lnTo>
                  <a:lnTo>
                    <a:pt x="577797" y="68580"/>
                  </a:lnTo>
                  <a:lnTo>
                    <a:pt x="657633" y="41910"/>
                  </a:lnTo>
                  <a:lnTo>
                    <a:pt x="711193" y="29210"/>
                  </a:lnTo>
                  <a:lnTo>
                    <a:pt x="766243" y="22860"/>
                  </a:lnTo>
                  <a:lnTo>
                    <a:pt x="961412" y="22860"/>
                  </a:lnTo>
                  <a:lnTo>
                    <a:pt x="937353" y="15240"/>
                  </a:lnTo>
                  <a:lnTo>
                    <a:pt x="908337" y="7620"/>
                  </a:lnTo>
                  <a:lnTo>
                    <a:pt x="879324" y="2540"/>
                  </a:lnTo>
                  <a:lnTo>
                    <a:pt x="8503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0" name="object 38">
              <a:extLst>
                <a:ext uri="{FF2B5EF4-FFF2-40B4-BE49-F238E27FC236}">
                  <a16:creationId xmlns:a16="http://schemas.microsoft.com/office/drawing/2014/main" id="{EF68CB23-B700-47A4-37AE-ABE5C55A5735}"/>
                </a:ext>
              </a:extLst>
            </p:cNvPr>
            <p:cNvSpPr txBox="1"/>
            <p:nvPr/>
          </p:nvSpPr>
          <p:spPr>
            <a:xfrm>
              <a:off x="8943899" y="4299238"/>
              <a:ext cx="1250054" cy="338554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1050" spc="310" dirty="0">
                  <a:solidFill>
                    <a:schemeClr val="bg1"/>
                  </a:solidFill>
                  <a:latin typeface="Arial Narrow"/>
                  <a:cs typeface="Arial Narrow"/>
                </a:rPr>
                <a:t>ЦНИИ</a:t>
              </a:r>
              <a:r>
                <a:rPr sz="1050" spc="5" dirty="0">
                  <a:solidFill>
                    <a:schemeClr val="bg1"/>
                  </a:solidFill>
                  <a:latin typeface="Arial Narrow"/>
                  <a:cs typeface="Arial Narrow"/>
                </a:rPr>
                <a:t> </a:t>
              </a:r>
              <a:r>
                <a:rPr sz="1050" spc="190" dirty="0">
                  <a:solidFill>
                    <a:schemeClr val="bg1"/>
                  </a:solidFill>
                  <a:latin typeface="Arial Narrow"/>
                  <a:cs typeface="Arial Narrow"/>
                </a:rPr>
                <a:t>«Электроника»</a:t>
              </a:r>
              <a:endParaRPr sz="1050" dirty="0">
                <a:solidFill>
                  <a:schemeClr val="bg1"/>
                </a:solidFill>
                <a:latin typeface="Arial Narrow"/>
                <a:cs typeface="Arial Narrow"/>
              </a:endParaRP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FA4802D1-665A-499F-17C2-CC0BC1E5A2E5}"/>
              </a:ext>
            </a:extLst>
          </p:cNvPr>
          <p:cNvSpPr txBox="1"/>
          <p:nvPr/>
        </p:nvSpPr>
        <p:spPr>
          <a:xfrm>
            <a:off x="457776" y="5077339"/>
            <a:ext cx="2715282" cy="209178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Банки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49FA021C-754B-BC79-50F0-7CDA21D7B4C4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6326" y="3799264"/>
            <a:ext cx="1011158" cy="556447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82CC07-4A94-267A-48DA-7517EA0457D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77" y="3187195"/>
            <a:ext cx="1401162" cy="500113"/>
          </a:xfrm>
          <a:prstGeom prst="rect">
            <a:avLst/>
          </a:prstGeom>
        </p:spPr>
      </p:pic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992F4C67-FEC0-B405-241C-49F6CEA39B7F}"/>
              </a:ext>
            </a:extLst>
          </p:cNvPr>
          <p:cNvCxnSpPr>
            <a:cxnSpLocks/>
          </p:cNvCxnSpPr>
          <p:nvPr/>
        </p:nvCxnSpPr>
        <p:spPr>
          <a:xfrm>
            <a:off x="522607" y="5528074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DE114FE-A0D8-818C-4473-047E79659009}"/>
              </a:ext>
            </a:extLst>
          </p:cNvPr>
          <p:cNvSpPr txBox="1"/>
          <p:nvPr/>
        </p:nvSpPr>
        <p:spPr>
          <a:xfrm>
            <a:off x="509060" y="3904019"/>
            <a:ext cx="2715282" cy="224770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Металлургия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B53C07-BC43-2A22-282A-9F3C27F750C1}"/>
              </a:ext>
            </a:extLst>
          </p:cNvPr>
          <p:cNvSpPr txBox="1"/>
          <p:nvPr/>
        </p:nvSpPr>
        <p:spPr>
          <a:xfrm>
            <a:off x="496603" y="2704248"/>
            <a:ext cx="2715282" cy="230586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Газовая отрасль и энергетика</a:t>
            </a:r>
          </a:p>
        </p:txBody>
      </p: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E270F903-3AC3-04EA-4611-E4BF719C383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86" y="2496408"/>
            <a:ext cx="1074367" cy="51746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5D0CC01A-C8C8-82DF-13FF-8428F24BD0C8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04" y="2497230"/>
            <a:ext cx="954106" cy="522000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64CAD0D8-C5F8-5FE0-AC6A-2258528C056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89" y="3858741"/>
            <a:ext cx="1760918" cy="37323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D8DDB7FC-560F-3CEE-E28A-BC79B019815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586" y="3890553"/>
            <a:ext cx="1791583" cy="370985"/>
          </a:xfrm>
          <a:prstGeom prst="rect">
            <a:avLst/>
          </a:prstGeom>
        </p:spPr>
      </p:pic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id="{56A0CC16-30B2-9821-DEB2-157427C070ED}"/>
              </a:ext>
            </a:extLst>
          </p:cNvPr>
          <p:cNvCxnSpPr>
            <a:cxnSpLocks/>
          </p:cNvCxnSpPr>
          <p:nvPr/>
        </p:nvCxnSpPr>
        <p:spPr>
          <a:xfrm>
            <a:off x="522607" y="3113078"/>
            <a:ext cx="1116999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9D53C964-9B36-55C8-ADB6-9A470EE82FF9}"/>
              </a:ext>
            </a:extLst>
          </p:cNvPr>
          <p:cNvSpPr txBox="1"/>
          <p:nvPr/>
        </p:nvSpPr>
        <p:spPr>
          <a:xfrm>
            <a:off x="496603" y="3312954"/>
            <a:ext cx="2715282" cy="216470"/>
          </a:xfrm>
          <a:prstGeom prst="rect">
            <a:avLst/>
          </a:prstGeom>
        </p:spPr>
        <p:txBody>
          <a:bodyPr lIns="90000" tIns="0" rIns="90000" bIns="0" numCol="1" spcCol="720000"/>
          <a:lstStyle>
            <a:defPPr>
              <a:defRPr lang="ru-RU"/>
            </a:defPPr>
            <a:lvl1pPr marL="16933" marR="6773">
              <a:lnSpc>
                <a:spcPct val="101299"/>
              </a:lnSpc>
              <a:spcBef>
                <a:spcPts val="12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400" dirty="0"/>
              <a:t>Нефтяная отрасль, ГОК</a:t>
            </a: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2F1F6F76-DD5C-7F77-DFAA-3AF64E07885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01" y="2506049"/>
            <a:ext cx="998032" cy="522000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F98CD201-7775-18CC-3CBD-E4C0D70C5912}"/>
              </a:ext>
            </a:extLst>
          </p:cNvPr>
          <p:cNvSpPr txBox="1"/>
          <p:nvPr/>
        </p:nvSpPr>
        <p:spPr>
          <a:xfrm>
            <a:off x="5633429" y="326998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БАШНЕФТЬ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B387AC2-3EAF-FF21-CA72-C771408B4AA6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811697" y="4458806"/>
            <a:ext cx="1443141" cy="392855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52E0C61E-FD43-3370-4836-31E309C780F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824159" y="4465485"/>
            <a:ext cx="1730737" cy="265193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6376C50F-9253-70F0-5819-17D8A65B695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205" y="5048848"/>
            <a:ext cx="1504800" cy="378453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6B6DED8C-220E-138D-5B20-2C432D56727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28" y="2642041"/>
            <a:ext cx="1622504" cy="418606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id="{6DA3174F-4C96-916D-F5FC-5A176169284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08" y="5152979"/>
            <a:ext cx="1515600" cy="236434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DF4A50FA-9605-9BEE-4FAD-95D438AA799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916" y="3267813"/>
            <a:ext cx="1368000" cy="240768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id="{59A849CD-CF72-8163-F974-F4D63C8013B9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72" y="4501852"/>
            <a:ext cx="1853786" cy="21133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8B3E2629-6113-FF46-9603-13E1CE35994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id="{E64F7B96-AF7E-B14A-8CD2-E171F27B4A1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61" y="1823778"/>
            <a:ext cx="1834061" cy="821221"/>
          </a:xfrm>
          <a:prstGeom prst="rect">
            <a:avLst/>
          </a:prstGeom>
        </p:spPr>
      </p:pic>
      <p:pic>
        <p:nvPicPr>
          <p:cNvPr id="134" name="Рисунок 133">
            <a:extLst>
              <a:ext uri="{FF2B5EF4-FFF2-40B4-BE49-F238E27FC236}">
                <a16:creationId xmlns:a16="http://schemas.microsoft.com/office/drawing/2014/main" id="{B8642D06-5A6D-534C-A5C3-5CE89A91440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225" y="1844108"/>
            <a:ext cx="2038803" cy="696900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C82F294B-BCEE-5543-BC0D-0B1A2112A44D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70" y="2958522"/>
            <a:ext cx="2081628" cy="903215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:a16="http://schemas.microsoft.com/office/drawing/2014/main" id="{4D310CEF-0F56-9F4B-9345-6D5901688BDC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38" b="-2138"/>
          <a:stretch/>
        </p:blipFill>
        <p:spPr>
          <a:xfrm>
            <a:off x="4971091" y="3097307"/>
            <a:ext cx="724916" cy="647616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E36E7BFA-CF4B-EC40-B212-254FBD2E260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016" y="3522254"/>
            <a:ext cx="1836213" cy="1078512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id="{F7E1157D-6C13-2544-B280-B2B17DB07688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127" y="3583334"/>
            <a:ext cx="1531297" cy="1013189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E85C7013-A230-6743-9D5D-DEECAF34AA4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698" y="4883332"/>
            <a:ext cx="1991023" cy="782075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4846AC58-0F04-4941-9A40-20380307690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14" y="4915189"/>
            <a:ext cx="2181981" cy="676414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id="{E7621D72-0C6C-F646-AB70-1E7DC6E649D4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04" y="5498207"/>
            <a:ext cx="1911291" cy="638002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id="{C0586ADB-BCC9-9E49-B59A-FC4D15BAC628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49" y="4411718"/>
            <a:ext cx="923692" cy="5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3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D137-344E-4BA7-8085-879E279D7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C184C1-03CB-4C3A-AEC1-9A281D8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4619407" cy="819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 оптимизирует сроки и бюджеты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B45E506-218E-4547-84DA-B031970ECDA2}"/>
              </a:ext>
            </a:extLst>
          </p:cNvPr>
          <p:cNvSpPr txBox="1">
            <a:spLocks/>
          </p:cNvSpPr>
          <p:nvPr/>
        </p:nvSpPr>
        <p:spPr>
          <a:xfrm>
            <a:off x="504000" y="1800000"/>
            <a:ext cx="3484512" cy="4429128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33" marR="6773">
              <a:lnSpc>
                <a:spcPct val="101299"/>
              </a:lnSpc>
              <a:spcBef>
                <a:spcPts val="120"/>
              </a:spcBef>
              <a:defRPr/>
            </a:pPr>
            <a:r>
              <a:rPr lang="ru-RU" sz="2000" dirty="0"/>
              <a:t>Эк. эффекты для клиента:</a:t>
            </a:r>
          </a:p>
          <a:p>
            <a:pPr marL="16933" marR="6773">
              <a:lnSpc>
                <a:spcPct val="101299"/>
              </a:lnSpc>
              <a:spcBef>
                <a:spcPts val="120"/>
              </a:spcBef>
              <a:defRPr/>
            </a:pPr>
            <a:r>
              <a:rPr lang="ru-RU" sz="2000" dirty="0"/>
              <a:t>24 часа </a:t>
            </a:r>
            <a:r>
              <a:rPr lang="en-US" sz="2000" dirty="0"/>
              <a:t>– </a:t>
            </a:r>
            <a:r>
              <a:rPr lang="ru-RU" sz="2000" dirty="0"/>
              <a:t>сокращение сроков простоя оборудования в месяц. </a:t>
            </a:r>
          </a:p>
          <a:p>
            <a:pPr marL="16933" marR="6773">
              <a:lnSpc>
                <a:spcPct val="101299"/>
              </a:lnSpc>
              <a:spcBef>
                <a:spcPts val="120"/>
              </a:spcBef>
              <a:defRPr/>
            </a:pPr>
            <a:r>
              <a:rPr lang="ru-RU" sz="2000" dirty="0"/>
              <a:t>0,5-1</a:t>
            </a:r>
            <a:r>
              <a:rPr lang="en-US" sz="2000" dirty="0"/>
              <a:t>% –</a:t>
            </a:r>
            <a:r>
              <a:rPr lang="ru-RU" sz="2000" dirty="0"/>
              <a:t> увеличение  выпуска продукции. </a:t>
            </a:r>
          </a:p>
          <a:p>
            <a:pPr marL="16933" marR="6773">
              <a:lnSpc>
                <a:spcPct val="101299"/>
              </a:lnSpc>
              <a:spcBef>
                <a:spcPts val="120"/>
              </a:spcBef>
              <a:defRPr/>
            </a:pPr>
            <a:r>
              <a:rPr lang="ru-RU" sz="2000" dirty="0"/>
              <a:t>1-3</a:t>
            </a:r>
            <a:r>
              <a:rPr lang="en-US" sz="2000" dirty="0"/>
              <a:t>% –</a:t>
            </a:r>
            <a:r>
              <a:rPr lang="ru-RU" sz="2000" dirty="0"/>
              <a:t> сокращение расходов на подрядчиков за счет выявления расхождений в отчетах и штрафов за срыв сроков. 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566D3FB-CDE9-B865-F32F-1EBCFC2B3A86}"/>
              </a:ext>
            </a:extLst>
          </p:cNvPr>
          <p:cNvGraphicFramePr>
            <a:graphicFrameLocks noGrp="1"/>
          </p:cNvGraphicFramePr>
          <p:nvPr/>
        </p:nvGraphicFramePr>
        <p:xfrm>
          <a:off x="5310654" y="341362"/>
          <a:ext cx="6653762" cy="62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881">
                  <a:extLst>
                    <a:ext uri="{9D8B030D-6E8A-4147-A177-3AD203B41FA5}">
                      <a16:colId xmlns:a16="http://schemas.microsoft.com/office/drawing/2014/main" val="3407272507"/>
                    </a:ext>
                  </a:extLst>
                </a:gridCol>
                <a:gridCol w="3326881">
                  <a:extLst>
                    <a:ext uri="{9D8B030D-6E8A-4147-A177-3AD203B41FA5}">
                      <a16:colId xmlns:a16="http://schemas.microsoft.com/office/drawing/2014/main" val="1729822232"/>
                    </a:ext>
                  </a:extLst>
                </a:gridCol>
              </a:tblGrid>
              <a:tr h="512312">
                <a:tc>
                  <a:txBody>
                    <a:bodyPr/>
                    <a:lstStyle/>
                    <a:p>
                      <a:r>
                        <a:rPr lang="ru-RU" dirty="0"/>
                        <a:t>ДО внедрения </a:t>
                      </a:r>
                      <a:r>
                        <a:rPr lang="ru-RU" dirty="0" err="1"/>
                        <a:t>Датабриз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ПОСЛЕ внедрения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36326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До начала ремонта планировщик и ответственные по видам работ тратят долгие часы на планирование и согласование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Входные данные импортируются из </a:t>
                      </a: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SAP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 других систем и автоматически строится оптимальный график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156959"/>
                  </a:ext>
                </a:extLst>
              </a:tr>
              <a:tr h="47573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В ходе ремонта факт собирается из кабинета путем обзвона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Факт поступает с мест от супервайзеров и исполнителей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445700"/>
                  </a:ext>
                </a:extLst>
              </a:tr>
              <a:tr h="35991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Перепланирование с учетом выполнения работ ведется в ручном режиме в 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</a:rPr>
                        <a:t>Primavera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План на смену автоматически перестраивается с учетом факта и внепланового объема работ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11175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Чтобы получить статус по предприятию надо обзвонить большое количество людей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Статус работ по предприятию доступен в онлайн-режиме в любой момент времени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007094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При появлении отклонений решения принимаются на штабе по докладам супервайзеров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Решения принимаются в режиме реального времени по онлайн-статусу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60177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Подведение итогов занимает много времени и сил на сбор аналитики от ответственных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Подведение итогов выполняется автоматически на основе объективного архива работ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318128"/>
                  </a:ext>
                </a:extLst>
              </a:tr>
              <a:tr h="69134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Сложно собирать аналитику, проводить расследования и контролировать подрядчиков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Расследование инцидентов и сбор аналитики доступен с точностью до минут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49039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ED34FE-B70B-0C4B-A7BF-30705C401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0A9506D5-FF81-6B97-607C-9EEFA5451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3D18C099-929C-AB46-A2E5-64480AC0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10475844" cy="58539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Платформа «</a:t>
            </a:r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». Базовые модули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692BDB-7B2E-FBFE-1CA2-77E344CDE52E}"/>
              </a:ext>
            </a:extLst>
          </p:cNvPr>
          <p:cNvSpPr/>
          <p:nvPr/>
        </p:nvSpPr>
        <p:spPr>
          <a:xfrm>
            <a:off x="4061984" y="1260000"/>
            <a:ext cx="3188679" cy="162729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2. Мобильное приложение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Открытое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API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для подключения как оригинального, так и сторонних мобильных приложений</a:t>
            </a:r>
            <a:endParaRPr lang="ru-RU" sz="1600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11B6D6-64D8-CDA5-0DF0-6C33A7C8CC3B}"/>
              </a:ext>
            </a:extLst>
          </p:cNvPr>
          <p:cNvSpPr/>
          <p:nvPr/>
        </p:nvSpPr>
        <p:spPr>
          <a:xfrm>
            <a:off x="360000" y="2478233"/>
            <a:ext cx="4076610" cy="1553375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1. Модуль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графикования</a:t>
            </a:r>
            <a:endParaRPr lang="ru-RU" sz="1600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Динамическое планирование и корректировка работ в автоматическом или ручном режиме, в том числе с загрузкой состава работ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79FDE2-8E29-9846-50FB-4FE922F4D3E8}"/>
              </a:ext>
            </a:extLst>
          </p:cNvPr>
          <p:cNvSpPr/>
          <p:nvPr/>
        </p:nvSpPr>
        <p:spPr>
          <a:xfrm>
            <a:off x="7536289" y="1260000"/>
            <a:ext cx="4334133" cy="1029589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3. Модуль бизнес-аналитики </a:t>
            </a:r>
            <a:endParaRPr lang="ru-RU" sz="1600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Получение информации через интерфейс в виде онлайн-отчетности или через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API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в виде наборов данных</a:t>
            </a:r>
          </a:p>
        </p:txBody>
      </p:sp>
      <p:pic>
        <p:nvPicPr>
          <p:cNvPr id="4" name="Рисунок 3" descr="Изображение выглядит как текст, число, программное обеспечение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FED1D7A-FA43-EC87-85AD-7B21D8573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103" y="3955032"/>
            <a:ext cx="3820526" cy="21490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программное обеспечение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71401DBA-D7B0-CFCF-DD59-046BEF0CDC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289" y="2775902"/>
            <a:ext cx="3963006" cy="222919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веб-страница, снимок экран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8B98E043-D49F-B6AE-1FFE-FEFEAE24EC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61" y="2775902"/>
            <a:ext cx="1700277" cy="33055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243C7-BFFF-C249-B8E5-9A02AAD4F15A}"/>
              </a:ext>
            </a:extLst>
          </p:cNvPr>
          <p:cNvSpPr txBox="1"/>
          <p:nvPr/>
        </p:nvSpPr>
        <p:spPr>
          <a:xfrm>
            <a:off x="359999" y="1260000"/>
            <a:ext cx="30709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Гибкая интегрируемая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модульная платформа  </a:t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российской разработки 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891591-1C5D-9848-90ED-883EA1CCC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93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F4697C66-038A-D2E2-DEAF-70E54D841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B28B0386-23CE-17C6-7521-230EB571ED58}"/>
              </a:ext>
            </a:extLst>
          </p:cNvPr>
          <p:cNvSpPr txBox="1">
            <a:spLocks/>
          </p:cNvSpPr>
          <p:nvPr/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2401C-2EB6-49C6-B42A-07A23AB24BA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5" name="Заголовок 3">
            <a:extLst>
              <a:ext uri="{FF2B5EF4-FFF2-40B4-BE49-F238E27FC236}">
                <a16:creationId xmlns:a16="http://schemas.microsoft.com/office/drawing/2014/main" id="{EF13B2CC-0984-75E1-F9C3-4EEE74AE68BD}"/>
              </a:ext>
            </a:extLst>
          </p:cNvPr>
          <p:cNvSpPr txBox="1">
            <a:spLocks/>
          </p:cNvSpPr>
          <p:nvPr/>
        </p:nvSpPr>
        <p:spPr>
          <a:xfrm>
            <a:off x="631027" y="1372290"/>
            <a:ext cx="4401962" cy="136897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66E357F9-8B0A-71F4-3A3B-E59A73BC41A2}"/>
              </a:ext>
            </a:extLst>
          </p:cNvPr>
          <p:cNvSpPr txBox="1">
            <a:spLocks/>
          </p:cNvSpPr>
          <p:nvPr/>
        </p:nvSpPr>
        <p:spPr>
          <a:xfrm>
            <a:off x="8732705" y="1702896"/>
            <a:ext cx="3073196" cy="384824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6773" algn="ctr">
              <a:lnSpc>
                <a:spcPct val="101299"/>
              </a:lnSpc>
              <a:spcBef>
                <a:spcPts val="120"/>
              </a:spcBef>
              <a:defRPr/>
            </a:pPr>
            <a:endParaRPr lang="ru-RU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Изображение выглядит как текст, число, График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3EC3F1F2-D897-6990-D68E-1A99DCDAA9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35" y="4483644"/>
            <a:ext cx="2870025" cy="16143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FEBEFA-E662-9E7D-8332-69F49D72BF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302" y="4515681"/>
            <a:ext cx="3493064" cy="162086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0" name="Рисунок 19" descr="Изображение выглядит как текст, снимок экрана, программное обеспечение, Веб-сайт&#10;&#10;Автоматически созданное описание">
            <a:extLst>
              <a:ext uri="{FF2B5EF4-FFF2-40B4-BE49-F238E27FC236}">
                <a16:creationId xmlns:a16="http://schemas.microsoft.com/office/drawing/2014/main" id="{A4C47641-EC15-174E-A534-9F7EC3C255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989" y="4515681"/>
            <a:ext cx="729884" cy="16222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4" name="Рисунок 23" descr="Изображение выглядит как текст, программное обеспечение, веб-страница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B74DFDA4-B0F1-9746-A40B-C810519E6A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803" y="4515681"/>
            <a:ext cx="729885" cy="16250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6493236-509D-9F4C-AA87-75B059C1ED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9586" y="4522161"/>
            <a:ext cx="729886" cy="161438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9" name="Заголовок 4">
            <a:extLst>
              <a:ext uri="{FF2B5EF4-FFF2-40B4-BE49-F238E27FC236}">
                <a16:creationId xmlns:a16="http://schemas.microsoft.com/office/drawing/2014/main" id="{00F6BBE3-61C2-934E-A034-897AD28F2D3E}"/>
              </a:ext>
            </a:extLst>
          </p:cNvPr>
          <p:cNvSpPr txBox="1">
            <a:spLocks/>
          </p:cNvSpPr>
          <p:nvPr/>
        </p:nvSpPr>
        <p:spPr>
          <a:xfrm>
            <a:off x="504000" y="360000"/>
            <a:ext cx="10475844" cy="52229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Платформа «</a:t>
            </a:r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». Дополнительные модули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03DA9FA-FE8B-7945-B310-C1AFD8741C8E}"/>
              </a:ext>
            </a:extLst>
          </p:cNvPr>
          <p:cNvSpPr/>
          <p:nvPr/>
        </p:nvSpPr>
        <p:spPr>
          <a:xfrm>
            <a:off x="360000" y="900000"/>
            <a:ext cx="4076610" cy="3600632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4. Управление ресурсами</a:t>
            </a:r>
            <a:endParaRPr lang="ru-RU" sz="1600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Динамически оптимизирует план-график ресурсов в онлайн-режиме.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Планы-графики могут содержать более 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25 000 работ, которые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автоматически перестраиваются в ходе проекта с учетом: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нехватки материальных и людских ресурсов,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неоднородности бригад,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запретов на выполнение работ,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задержек в оформлении заказ-нарядов;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выявления скрытых дефектов и др. 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4687A7D-AAC2-544C-A82F-5649ADE3FCCB}"/>
              </a:ext>
            </a:extLst>
          </p:cNvPr>
          <p:cNvSpPr/>
          <p:nvPr/>
        </p:nvSpPr>
        <p:spPr>
          <a:xfrm>
            <a:off x="4369544" y="900000"/>
            <a:ext cx="4076610" cy="3215808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5.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QR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-коды для контроля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машиночасов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 и ч/часов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" sz="1600" dirty="0">
                <a:solidFill>
                  <a:schemeClr val="bg1">
                    <a:lumMod val="95000"/>
                  </a:schemeClr>
                </a:solidFill>
              </a:rPr>
              <a:t>QR-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коды наносятся на спецтехнику, пропуска персонала, ТМЦ.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Ответственные при отметке использования ресурсов сканируют </a:t>
            </a:r>
            <a:r>
              <a:rPr lang="en" sz="1600" dirty="0">
                <a:solidFill>
                  <a:schemeClr val="bg1">
                    <a:lumMod val="95000"/>
                  </a:schemeClr>
                </a:solidFill>
              </a:rPr>
              <a:t>QR-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код и подтверждают использование заявленного объема ресурсов.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Промбезопасность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 при нарушениях может заблокировать ресурс по </a:t>
            </a:r>
            <a:r>
              <a:rPr lang="en" sz="1600" dirty="0">
                <a:solidFill>
                  <a:schemeClr val="bg1">
                    <a:lumMod val="95000"/>
                  </a:schemeClr>
                </a:solidFill>
              </a:rPr>
              <a:t>QR-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коду.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7D48952-B532-E14E-AD9E-421A1D308DA7}"/>
              </a:ext>
            </a:extLst>
          </p:cNvPr>
          <p:cNvSpPr/>
          <p:nvPr/>
        </p:nvSpPr>
        <p:spPr>
          <a:xfrm>
            <a:off x="8579600" y="900000"/>
            <a:ext cx="3092855" cy="3215808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6. Ситуационный центр за ходом работ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" sz="1600" dirty="0">
                <a:solidFill>
                  <a:schemeClr val="bg1">
                    <a:lumMod val="95000"/>
                  </a:schemeClr>
                </a:solidFill>
              </a:rPr>
              <a:t>3D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визуализация хода работ с привязкой к месту и времени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Позволяет обеспечить штабы онлайн-визуализацией хода выполнения работ с подключением цифрового двойника предприятия и многослойным представлением данных.  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DF50BD8-6A59-6940-879D-BCD28E60DE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1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B47B05-45B0-F0C6-0734-42A2BA3D78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924" y="5028496"/>
            <a:ext cx="945652" cy="942992"/>
          </a:xfrm>
          <a:prstGeom prst="ellipse">
            <a:avLst/>
          </a:prstGeom>
          <a:effectLst>
            <a:outerShdw blurRad="342900" dist="38100" dir="5400000" algn="t" rotWithShape="0">
              <a:srgbClr val="1A5695">
                <a:alpha val="40000"/>
              </a:srgbClr>
            </a:outerShdw>
          </a:effectLst>
        </p:spPr>
      </p:pic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F4697C66-038A-D2E2-DEAF-70E54D841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2401C-2EB6-49C6-B42A-07A23AB24BA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B28B0386-23CE-17C6-7521-230EB571ED58}"/>
              </a:ext>
            </a:extLst>
          </p:cNvPr>
          <p:cNvSpPr txBox="1">
            <a:spLocks/>
          </p:cNvSpPr>
          <p:nvPr/>
        </p:nvSpPr>
        <p:spPr>
          <a:xfrm>
            <a:off x="8929255" y="6267401"/>
            <a:ext cx="2743200" cy="249237"/>
          </a:xfrm>
          <a:prstGeom prst="rect">
            <a:avLst/>
          </a:prstGeom>
        </p:spPr>
        <p:txBody>
          <a:bodyPr lIns="0" tIns="0" rIns="0" bIns="0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alpha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2401C-2EB6-49C6-B42A-07A23AB24BA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19A3BC-1198-6AA4-D213-FD44E4B46D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444" y="5025836"/>
            <a:ext cx="945652" cy="945652"/>
          </a:xfrm>
          <a:prstGeom prst="ellipse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4ECC4268-F0C8-3CAA-7CC3-8E7DE1E83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9964" y="5039324"/>
            <a:ext cx="918676" cy="918676"/>
          </a:xfrm>
          <a:prstGeom prst="ellipse">
            <a:avLst/>
          </a:prstGeom>
          <a:effectLst>
            <a:outerShdw blurRad="342900" dist="38100" dir="5400000" algn="t" rotWithShape="0">
              <a:srgbClr val="1A5695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Текст 6">
            <a:extLst>
              <a:ext uri="{FF2B5EF4-FFF2-40B4-BE49-F238E27FC236}">
                <a16:creationId xmlns:a16="http://schemas.microsoft.com/office/drawing/2014/main" id="{2511D425-3690-1B06-0B5B-4766E9F75CD0}"/>
              </a:ext>
            </a:extLst>
          </p:cNvPr>
          <p:cNvSpPr txBox="1">
            <a:spLocks/>
          </p:cNvSpPr>
          <p:nvPr/>
        </p:nvSpPr>
        <p:spPr>
          <a:xfrm>
            <a:off x="2951357" y="2973985"/>
            <a:ext cx="4537556" cy="1763291"/>
          </a:xfrm>
          <a:prstGeom prst="rect">
            <a:avLst/>
          </a:prstGeom>
        </p:spPr>
        <p:txBody>
          <a:bodyPr lIns="0" tIns="0" rIns="0" bIns="0" numCol="1" spcCol="72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ru-RU" sz="1600" b="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ru-RU" sz="1600" b="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0"/>
              </a:spcAft>
              <a:buAutoNum type="arabicPeriod"/>
            </a:pP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14735E-9AE4-E640-9201-1D8533657C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466" y="4404403"/>
            <a:ext cx="3860329" cy="1725085"/>
          </a:xfrm>
          <a:prstGeom prst="rect">
            <a:avLst/>
          </a:prstGeom>
        </p:spPr>
      </p:pic>
      <p:pic>
        <p:nvPicPr>
          <p:cNvPr id="2" name="2023_12_08_20.43.29" descr="2023_12_08_20.43.29">
            <a:hlinkClick r:id="" action="ppaction://media"/>
            <a:extLst>
              <a:ext uri="{FF2B5EF4-FFF2-40B4-BE49-F238E27FC236}">
                <a16:creationId xmlns:a16="http://schemas.microsoft.com/office/drawing/2014/main" id="{9E9A84E9-BD2E-524E-99E4-28E4B3E43C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069959" y="4117304"/>
            <a:ext cx="2012183" cy="2012183"/>
          </a:xfrm>
          <a:prstGeom prst="rect">
            <a:avLst/>
          </a:prstGeom>
        </p:spPr>
      </p:pic>
      <p:sp>
        <p:nvSpPr>
          <p:cNvPr id="23" name="Заголовок 4">
            <a:extLst>
              <a:ext uri="{FF2B5EF4-FFF2-40B4-BE49-F238E27FC236}">
                <a16:creationId xmlns:a16="http://schemas.microsoft.com/office/drawing/2014/main" id="{EF223F3B-9F64-504B-9916-A36EBA760D1F}"/>
              </a:ext>
            </a:extLst>
          </p:cNvPr>
          <p:cNvSpPr txBox="1">
            <a:spLocks/>
          </p:cNvSpPr>
          <p:nvPr/>
        </p:nvSpPr>
        <p:spPr>
          <a:xfrm>
            <a:off x="504000" y="360000"/>
            <a:ext cx="10475844" cy="522299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Платформа «</a:t>
            </a:r>
            <a:r>
              <a:rPr lang="ru-RU" dirty="0" err="1">
                <a:solidFill>
                  <a:schemeClr val="bg1"/>
                </a:solidFill>
              </a:rPr>
              <a:t>Датабриз</a:t>
            </a:r>
            <a:r>
              <a:rPr lang="ru-RU" dirty="0">
                <a:solidFill>
                  <a:schemeClr val="bg1"/>
                </a:solidFill>
              </a:rPr>
              <a:t>». Модули на основе </a:t>
            </a:r>
            <a:r>
              <a:rPr lang="ru-RU" dirty="0" err="1">
                <a:solidFill>
                  <a:schemeClr val="bg1"/>
                </a:solidFill>
              </a:rPr>
              <a:t>нейросетей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757F7A7-A0F7-9F4D-B7A0-DA82316A4EE2}"/>
              </a:ext>
            </a:extLst>
          </p:cNvPr>
          <p:cNvSpPr/>
          <p:nvPr/>
        </p:nvSpPr>
        <p:spPr>
          <a:xfrm>
            <a:off x="360000" y="900000"/>
            <a:ext cx="3708577" cy="3600632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7.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Видеоаналитика</a:t>
            </a:r>
            <a:endParaRPr lang="ru-RU" sz="1600" dirty="0">
              <a:solidFill>
                <a:schemeClr val="bg1">
                  <a:lumMod val="95000"/>
                </a:schemeClr>
              </a:solidFill>
              <a:highlight>
                <a:srgbClr val="0080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Системы видеонаблюдения подходит для небольших площадок.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Видео с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авторегистраторов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помогает контролировать перемещение автопарка.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Интеллектуальные каски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для глобального мониторинга работ критического пути.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Носимые регистраторы 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для формирования архива видео выполненных работ.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Видео с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дронов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для скрытого наблюдения 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за ходом работ.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F640C05A-277D-494E-9A4F-2E088B1E7842}"/>
              </a:ext>
            </a:extLst>
          </p:cNvPr>
          <p:cNvSpPr/>
          <p:nvPr/>
        </p:nvSpPr>
        <p:spPr>
          <a:xfrm>
            <a:off x="4050428" y="900000"/>
            <a:ext cx="4039367" cy="3525876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8. Обогащение данных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При импорте данных из </a:t>
            </a:r>
            <a:r>
              <a:rPr lang="en" sz="1600" dirty="0">
                <a:solidFill>
                  <a:schemeClr val="bg1">
                    <a:lumMod val="95000"/>
                  </a:schemeClr>
                </a:solidFill>
              </a:rPr>
              <a:t>SAP / 1C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система автоматически обогащает если: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связи между работами / операциями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нормативы человеко-часах / машино-часах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ресурсы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подрядчики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ответственные / исполнители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приоритеты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смены / графики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Не указаны сроки работ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FC25927A-77CF-884C-B4F4-87E0DACB997A}"/>
              </a:ext>
            </a:extLst>
          </p:cNvPr>
          <p:cNvSpPr/>
          <p:nvPr/>
        </p:nvSpPr>
        <p:spPr>
          <a:xfrm>
            <a:off x="8268833" y="900000"/>
            <a:ext cx="3763281" cy="3215808"/>
          </a:xfrm>
          <a:prstGeom prst="rect">
            <a:avLst/>
          </a:prstGeom>
        </p:spPr>
        <p:txBody>
          <a:bodyPr wrap="square" numCol="1">
            <a:no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highlight>
                  <a:srgbClr val="008000"/>
                </a:highlight>
              </a:rPr>
              <a:t>9. Генерация доклада о ходе работ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Отчет о выполнении работ: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На данный момент выполнено: 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1. Демонтаж оборудования,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2. Ревизия оборудования </a:t>
            </a:r>
            <a:br>
              <a:rPr lang="ru-RU" sz="16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3. Чистка механических узлов</a:t>
            </a:r>
          </a:p>
          <a:p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Отставание от графика: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На данный момент есть отставание от графика по работам </a:t>
            </a:r>
            <a:r>
              <a:rPr lang="ru-RU" sz="1600" dirty="0" err="1">
                <a:solidFill>
                  <a:schemeClr val="bg1">
                    <a:lumMod val="95000"/>
                  </a:schemeClr>
                </a:solidFill>
              </a:rPr>
              <a:t>крит.пути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Чтобы нагнать план необходимо…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380A74-2A2F-B648-918D-9A631CFBB6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A355B67-A511-D3AF-543C-EB4A1C86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indent="-350838" algn="just"/>
            <a:r>
              <a:rPr lang="ru-RU" sz="800" dirty="0">
                <a:solidFill>
                  <a:srgbClr val="024A8C">
                    <a:alpha val="80000"/>
                  </a:srgbClr>
                </a:solidFill>
              </a:rPr>
              <a:t>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9EC66AA-4731-2D63-162C-517817B32C04}"/>
              </a:ext>
            </a:extLst>
          </p:cNvPr>
          <p:cNvSpPr txBox="1">
            <a:spLocks/>
          </p:cNvSpPr>
          <p:nvPr/>
        </p:nvSpPr>
        <p:spPr>
          <a:xfrm>
            <a:off x="451067" y="789017"/>
            <a:ext cx="8179586" cy="2062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rgbClr val="92D050"/>
                </a:solidFill>
              </a:rPr>
              <a:t>Этап «Планирование»: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Процесс составления графика удобнее чем в </a:t>
            </a:r>
            <a:r>
              <a:rPr lang="en-US" sz="1600" dirty="0">
                <a:solidFill>
                  <a:schemeClr val="bg1"/>
                </a:solidFill>
              </a:rPr>
              <a:t>Project </a:t>
            </a:r>
            <a:r>
              <a:rPr lang="ru-RU" sz="1600" dirty="0">
                <a:solidFill>
                  <a:schemeClr val="bg1"/>
                </a:solidFill>
              </a:rPr>
              <a:t>или </a:t>
            </a:r>
            <a:r>
              <a:rPr lang="en-US" sz="1600" dirty="0">
                <a:solidFill>
                  <a:schemeClr val="bg1"/>
                </a:solidFill>
              </a:rPr>
              <a:t>Primavera</a:t>
            </a:r>
            <a:endParaRPr lang="ru-RU" sz="16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Автоматическая установка связей между работами, расчет ресурсов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Балансировка ресурсов и устранение выявление рисков срыва сроков работ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Возможность включения в график процессов подготовки к работам (закупок, мобилизации и пр.)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6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39B93A-FF90-8D6B-BBCA-4DA23CA98D4B}"/>
              </a:ext>
            </a:extLst>
          </p:cNvPr>
          <p:cNvSpPr/>
          <p:nvPr/>
        </p:nvSpPr>
        <p:spPr>
          <a:xfrm>
            <a:off x="504000" y="360000"/>
            <a:ext cx="10887075" cy="40011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00B25A"/>
                </a:solidFill>
                <a:latin typeface="+mj-lt"/>
                <a:ea typeface="+mj-ea"/>
                <a:cs typeface="+mj-cs"/>
              </a:rPr>
              <a:t>Результат внедрения: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E8B703-60CD-58D2-6E95-479052CB40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70" y="2664979"/>
            <a:ext cx="2771657" cy="18486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0517B8-7275-B0D0-05DC-F91274BBF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292" y="640909"/>
            <a:ext cx="2601986" cy="1535242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5712D9F1-23C1-E1B2-0443-DCFE0BF49DC5}"/>
              </a:ext>
            </a:extLst>
          </p:cNvPr>
          <p:cNvSpPr txBox="1">
            <a:spLocks/>
          </p:cNvSpPr>
          <p:nvPr/>
        </p:nvSpPr>
        <p:spPr>
          <a:xfrm>
            <a:off x="3536521" y="2224296"/>
            <a:ext cx="8472835" cy="1698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92D050"/>
                </a:solidFill>
              </a:rPr>
              <a:t>Этап «Производство работ»: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Мобильное приложение собирает актуальную информацию в онлайн-режиме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Максимальная степень контроля - фото и видеоотчеты, чат, данные по привлечённому персоналу и спецтехнике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Отображение критического пути и невыполненных работ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Вовлеченность всех сторон – руководители, ответственные подразделения, подрядчики</a:t>
            </a:r>
            <a:endParaRPr lang="ru-RU" sz="1600" dirty="0"/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4765D9DD-916B-0F91-A8C7-3E49E3D18ABE}"/>
              </a:ext>
            </a:extLst>
          </p:cNvPr>
          <p:cNvSpPr txBox="1">
            <a:spLocks/>
          </p:cNvSpPr>
          <p:nvPr/>
        </p:nvSpPr>
        <p:spPr>
          <a:xfrm>
            <a:off x="5581273" y="3725268"/>
            <a:ext cx="6183707" cy="1204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92D050"/>
                </a:solidFill>
              </a:rPr>
              <a:t>Этап «Анализ и контроль»: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Онлайн-анализ хода работ (отчеты, графики, </a:t>
            </a:r>
            <a:r>
              <a:rPr lang="ru-RU" sz="1600" dirty="0" err="1">
                <a:solidFill>
                  <a:schemeClr val="bg1"/>
                </a:solidFill>
              </a:rPr>
              <a:t>дашборды</a:t>
            </a:r>
            <a:r>
              <a:rPr lang="ru-RU" sz="1600" dirty="0">
                <a:solidFill>
                  <a:schemeClr val="bg1"/>
                </a:solidFill>
              </a:rPr>
              <a:t>)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Проверка качества и безопасности проведения работ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600" dirty="0">
                <a:solidFill>
                  <a:schemeClr val="bg1"/>
                </a:solidFill>
              </a:rPr>
              <a:t>Сравнение версий плана, обработка фото и видеоматериалов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600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89E6A800-BA95-D5E8-F43B-C7B9F611AE24}"/>
              </a:ext>
            </a:extLst>
          </p:cNvPr>
          <p:cNvSpPr txBox="1">
            <a:spLocks/>
          </p:cNvSpPr>
          <p:nvPr/>
        </p:nvSpPr>
        <p:spPr>
          <a:xfrm>
            <a:off x="451067" y="4929423"/>
            <a:ext cx="11231961" cy="1287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srgbClr val="92D050"/>
                </a:solidFill>
              </a:rPr>
              <a:t>Снижения общей длительности работ 3-5 % за счёт:</a:t>
            </a:r>
            <a:endParaRPr lang="ru-RU" sz="1600" dirty="0">
              <a:solidFill>
                <a:srgbClr val="009A46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формирования шаблонов и правил для план-графиков (исключает человеческий фактор при планировании)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уведомлений и эскалации задержек сроков (при задержке система рассылает письма и </a:t>
            </a:r>
            <a:r>
              <a:rPr lang="ru-RU" sz="1600" dirty="0" err="1">
                <a:solidFill>
                  <a:schemeClr val="bg1"/>
                </a:solidFill>
              </a:rPr>
              <a:t>push</a:t>
            </a:r>
            <a:r>
              <a:rPr lang="ru-RU" sz="1600" dirty="0">
                <a:solidFill>
                  <a:schemeClr val="bg1"/>
                </a:solidFill>
              </a:rPr>
              <a:t>-сообщения)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своевременного выявление простоя или потребности в дополнительных ресурсах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bg1"/>
                </a:solidFill>
              </a:rPr>
              <a:t>сокращения времени на сбор и обсуждение фактического статуса работ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514350" indent="-514350"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ru-RU" sz="1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8B8903-05FA-5544-AA3D-61D21BB71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857" y="-15601"/>
            <a:ext cx="1351161" cy="39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37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4ADD137-344E-4BA7-8085-879E279D75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450775" y="6269592"/>
            <a:ext cx="2232858" cy="249237"/>
          </a:xfrm>
        </p:spPr>
        <p:txBody>
          <a:bodyPr/>
          <a:lstStyle/>
          <a:p>
            <a:fld id="{C0D2401C-2EB6-49C6-B42A-07A23AB24BA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7C184C1-03CB-4C3A-AEC1-9A281D8A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360000"/>
            <a:ext cx="4619407" cy="471348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dirty="0"/>
              <a:t>Процессы до внедрения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E32603F-40B1-834E-A8EE-6C12F41494C1}"/>
              </a:ext>
            </a:extLst>
          </p:cNvPr>
          <p:cNvSpPr/>
          <p:nvPr/>
        </p:nvSpPr>
        <p:spPr>
          <a:xfrm>
            <a:off x="480771" y="2926056"/>
            <a:ext cx="1311359" cy="2072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Отдельные графики по видам работ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A99D37-9632-7840-A069-0C66492AA57E}"/>
              </a:ext>
            </a:extLst>
          </p:cNvPr>
          <p:cNvSpPr/>
          <p:nvPr/>
        </p:nvSpPr>
        <p:spPr>
          <a:xfrm>
            <a:off x="607518" y="3662929"/>
            <a:ext cx="1052346" cy="386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Механика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69F15EC-39A5-154D-8042-398062031D7A}"/>
              </a:ext>
            </a:extLst>
          </p:cNvPr>
          <p:cNvSpPr/>
          <p:nvPr/>
        </p:nvSpPr>
        <p:spPr>
          <a:xfrm>
            <a:off x="607518" y="4116684"/>
            <a:ext cx="1052346" cy="3862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Энергетика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D3F8C5A-91D2-7A41-898A-C2D8B77B9057}"/>
              </a:ext>
            </a:extLst>
          </p:cNvPr>
          <p:cNvSpPr/>
          <p:nvPr/>
        </p:nvSpPr>
        <p:spPr>
          <a:xfrm>
            <a:off x="607518" y="4570440"/>
            <a:ext cx="1052346" cy="38216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КИПиА</a:t>
            </a:r>
            <a:endParaRPr lang="ru-RU" sz="120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8A2F6A1-4C79-2D4C-BF43-F415798F3C16}"/>
              </a:ext>
            </a:extLst>
          </p:cNvPr>
          <p:cNvSpPr/>
          <p:nvPr/>
        </p:nvSpPr>
        <p:spPr>
          <a:xfrm>
            <a:off x="480771" y="5156870"/>
            <a:ext cx="1311359" cy="8880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Главные специалисты по цехам, видам работ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88518F0-5044-9845-8319-C171414F4542}"/>
              </a:ext>
            </a:extLst>
          </p:cNvPr>
          <p:cNvSpPr/>
          <p:nvPr/>
        </p:nvSpPr>
        <p:spPr>
          <a:xfrm>
            <a:off x="480770" y="1944315"/>
            <a:ext cx="1311359" cy="888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Ручной ввод графиков в </a:t>
            </a:r>
            <a:r>
              <a:rPr lang="en-US" sz="1200" dirty="0"/>
              <a:t>Excel, Project, Primavera</a:t>
            </a:r>
            <a:endParaRPr lang="ru-RU" sz="1200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A9835FF-365B-C84D-84C9-10B0CF9A1859}"/>
              </a:ext>
            </a:extLst>
          </p:cNvPr>
          <p:cNvSpPr/>
          <p:nvPr/>
        </p:nvSpPr>
        <p:spPr>
          <a:xfrm>
            <a:off x="1962333" y="2926056"/>
            <a:ext cx="1311359" cy="20724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Сводный план-график работ остановочного ремонта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B80483D-98D6-A248-AE8B-1C23C2E2220D}"/>
              </a:ext>
            </a:extLst>
          </p:cNvPr>
          <p:cNvSpPr/>
          <p:nvPr/>
        </p:nvSpPr>
        <p:spPr>
          <a:xfrm>
            <a:off x="2092056" y="4005019"/>
            <a:ext cx="1048812" cy="9046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Файлы </a:t>
            </a:r>
            <a:r>
              <a:rPr lang="en-US" sz="1200" dirty="0"/>
              <a:t>Excel, Project, Primavera</a:t>
            </a:r>
            <a:endParaRPr lang="ru-RU" sz="1200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2CE5DDB5-3BCD-7E47-94BA-BEBAEAAEC794}"/>
              </a:ext>
            </a:extLst>
          </p:cNvPr>
          <p:cNvSpPr/>
          <p:nvPr/>
        </p:nvSpPr>
        <p:spPr>
          <a:xfrm>
            <a:off x="1962333" y="1944315"/>
            <a:ext cx="1311359" cy="8880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Ручное объединение графиков в сводный план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3533011-3E04-E342-AE3A-96D3C834D7AB}"/>
              </a:ext>
            </a:extLst>
          </p:cNvPr>
          <p:cNvSpPr/>
          <p:nvPr/>
        </p:nvSpPr>
        <p:spPr>
          <a:xfrm>
            <a:off x="1962332" y="5156870"/>
            <a:ext cx="1311359" cy="8880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r>
              <a:rPr lang="ru-RU" sz="1200" dirty="0"/>
              <a:t> на предприятиях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2A87BE75-B307-4B48-9C3E-A336A3A5B522}"/>
              </a:ext>
            </a:extLst>
          </p:cNvPr>
          <p:cNvCxnSpPr>
            <a:cxnSpLocks/>
            <a:stCxn id="5" idx="3"/>
            <a:endCxn id="30" idx="1"/>
          </p:cNvCxnSpPr>
          <p:nvPr/>
        </p:nvCxnSpPr>
        <p:spPr>
          <a:xfrm>
            <a:off x="1792130" y="3962257"/>
            <a:ext cx="170203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FE1B91BE-2ADB-9B4C-AAED-066F181F1F34}"/>
              </a:ext>
            </a:extLst>
          </p:cNvPr>
          <p:cNvCxnSpPr>
            <a:cxnSpLocks/>
          </p:cNvCxnSpPr>
          <p:nvPr/>
        </p:nvCxnSpPr>
        <p:spPr>
          <a:xfrm>
            <a:off x="3273001" y="3983912"/>
            <a:ext cx="183416" cy="0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987429F-C097-9B40-B5A2-8FF76B2C85C0}"/>
              </a:ext>
            </a:extLst>
          </p:cNvPr>
          <p:cNvCxnSpPr>
            <a:cxnSpLocks/>
          </p:cNvCxnSpPr>
          <p:nvPr/>
        </p:nvCxnSpPr>
        <p:spPr>
          <a:xfrm flipV="1">
            <a:off x="3456417" y="1678453"/>
            <a:ext cx="0" cy="2305459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F2B11EFA-534B-7547-AC34-072D2491D68B}"/>
              </a:ext>
            </a:extLst>
          </p:cNvPr>
          <p:cNvCxnSpPr>
            <a:cxnSpLocks/>
          </p:cNvCxnSpPr>
          <p:nvPr/>
        </p:nvCxnSpPr>
        <p:spPr>
          <a:xfrm>
            <a:off x="270129" y="1678453"/>
            <a:ext cx="3186288" cy="0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9A414FAD-8A79-E146-A2A2-83AD394BAE9B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255433" y="3962257"/>
            <a:ext cx="225338" cy="21655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D4C86DA1-2E09-4D41-B654-C562031E0EB7}"/>
              </a:ext>
            </a:extLst>
          </p:cNvPr>
          <p:cNvCxnSpPr>
            <a:cxnSpLocks/>
          </p:cNvCxnSpPr>
          <p:nvPr/>
        </p:nvCxnSpPr>
        <p:spPr>
          <a:xfrm flipV="1">
            <a:off x="270129" y="1678454"/>
            <a:ext cx="0" cy="2305459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C560C17E-463D-5840-BFD5-8B3D9D42CAD9}"/>
              </a:ext>
            </a:extLst>
          </p:cNvPr>
          <p:cNvCxnSpPr>
            <a:cxnSpLocks/>
          </p:cNvCxnSpPr>
          <p:nvPr/>
        </p:nvCxnSpPr>
        <p:spPr>
          <a:xfrm>
            <a:off x="3273001" y="4124005"/>
            <a:ext cx="483140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Овал 45">
            <a:extLst>
              <a:ext uri="{FF2B5EF4-FFF2-40B4-BE49-F238E27FC236}">
                <a16:creationId xmlns:a16="http://schemas.microsoft.com/office/drawing/2014/main" id="{36CF88F3-8F77-9B4E-A3E2-ECD20CEA22B2}"/>
              </a:ext>
            </a:extLst>
          </p:cNvPr>
          <p:cNvSpPr/>
          <p:nvPr/>
        </p:nvSpPr>
        <p:spPr>
          <a:xfrm>
            <a:off x="3756901" y="3902504"/>
            <a:ext cx="480601" cy="4713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C7FBEAA-D9DC-DA4A-A08C-E481EDAC329E}"/>
              </a:ext>
            </a:extLst>
          </p:cNvPr>
          <p:cNvSpPr txBox="1"/>
          <p:nvPr/>
        </p:nvSpPr>
        <p:spPr>
          <a:xfrm>
            <a:off x="575480" y="1398650"/>
            <a:ext cx="2663913" cy="248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2"/>
                </a:solidFill>
              </a:rPr>
              <a:t>3-5 циклов ручного ввода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C3BAA-1062-B84B-9D0A-5C8107A51182}"/>
              </a:ext>
            </a:extLst>
          </p:cNvPr>
          <p:cNvSpPr txBox="1"/>
          <p:nvPr/>
        </p:nvSpPr>
        <p:spPr>
          <a:xfrm>
            <a:off x="3314381" y="4294734"/>
            <a:ext cx="131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</a:rPr>
              <a:t>Начало ремонта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F9DF5E6-0A35-E148-9D8B-AC614CF30AA9}"/>
              </a:ext>
            </a:extLst>
          </p:cNvPr>
          <p:cNvSpPr/>
          <p:nvPr/>
        </p:nvSpPr>
        <p:spPr>
          <a:xfrm>
            <a:off x="4679942" y="2926056"/>
            <a:ext cx="1311359" cy="2065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Процент выполнения физического объема работ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417B15D-F894-7442-895C-24ED0A0F44F9}"/>
              </a:ext>
            </a:extLst>
          </p:cNvPr>
          <p:cNvSpPr/>
          <p:nvPr/>
        </p:nvSpPr>
        <p:spPr>
          <a:xfrm>
            <a:off x="4679942" y="5156871"/>
            <a:ext cx="1311359" cy="5238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endParaRPr lang="ru-RU" sz="1200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A7FAF2ED-7BE1-2C4F-8AA2-7A9631CBE00C}"/>
              </a:ext>
            </a:extLst>
          </p:cNvPr>
          <p:cNvSpPr/>
          <p:nvPr/>
        </p:nvSpPr>
        <p:spPr>
          <a:xfrm>
            <a:off x="4679941" y="1947398"/>
            <a:ext cx="1311359" cy="884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Обзвон</a:t>
            </a:r>
            <a:r>
              <a:rPr lang="ru-RU" sz="1200" dirty="0"/>
              <a:t> ответственных, кабинетный ввод факта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5BDE4976-52B3-EA4E-8BBD-EAF5B69792C6}"/>
              </a:ext>
            </a:extLst>
          </p:cNvPr>
          <p:cNvSpPr/>
          <p:nvPr/>
        </p:nvSpPr>
        <p:spPr>
          <a:xfrm>
            <a:off x="6161502" y="2926056"/>
            <a:ext cx="1311359" cy="2065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Записи в блокнотах, формирование справок, таблиц,  протокол штаба, принятые решения</a:t>
            </a:r>
            <a:r>
              <a:rPr lang="en-US" sz="1200" dirty="0"/>
              <a:t> </a:t>
            </a:r>
            <a:r>
              <a:rPr lang="ru-RU" sz="1200" dirty="0"/>
              <a:t>по проблемам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984F4EB4-825C-F448-AF57-D2BF16EB5452}"/>
              </a:ext>
            </a:extLst>
          </p:cNvPr>
          <p:cNvSpPr/>
          <p:nvPr/>
        </p:nvSpPr>
        <p:spPr>
          <a:xfrm>
            <a:off x="6161502" y="1947398"/>
            <a:ext cx="1311359" cy="884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Проведение штаба, принятие решений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546A94CB-868D-1F4D-9CAB-FFF2DCBCC8D7}"/>
              </a:ext>
            </a:extLst>
          </p:cNvPr>
          <p:cNvSpPr/>
          <p:nvPr/>
        </p:nvSpPr>
        <p:spPr>
          <a:xfrm>
            <a:off x="6161501" y="5156871"/>
            <a:ext cx="1311359" cy="5238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endParaRPr lang="ru-RU" sz="1200" dirty="0"/>
          </a:p>
        </p:txBody>
      </p: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EEF9431C-EE0E-0049-976B-85226C916FE4}"/>
              </a:ext>
            </a:extLst>
          </p:cNvPr>
          <p:cNvCxnSpPr>
            <a:cxnSpLocks/>
            <a:stCxn id="50" idx="3"/>
            <a:endCxn id="56" idx="1"/>
          </p:cNvCxnSpPr>
          <p:nvPr/>
        </p:nvCxnSpPr>
        <p:spPr>
          <a:xfrm>
            <a:off x="5991301" y="3958660"/>
            <a:ext cx="170201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AD5EEEE0-5F88-E54B-84A7-A5B72D46B9B4}"/>
              </a:ext>
            </a:extLst>
          </p:cNvPr>
          <p:cNvCxnSpPr>
            <a:cxnSpLocks/>
            <a:stCxn id="69" idx="3"/>
          </p:cNvCxnSpPr>
          <p:nvPr/>
        </p:nvCxnSpPr>
        <p:spPr>
          <a:xfrm>
            <a:off x="8966024" y="3958660"/>
            <a:ext cx="132176" cy="39007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AB196DA-12F7-3844-821A-FA5078FB09D7}"/>
              </a:ext>
            </a:extLst>
          </p:cNvPr>
          <p:cNvCxnSpPr>
            <a:cxnSpLocks/>
          </p:cNvCxnSpPr>
          <p:nvPr/>
        </p:nvCxnSpPr>
        <p:spPr>
          <a:xfrm flipV="1">
            <a:off x="9099492" y="1688847"/>
            <a:ext cx="0" cy="2297456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C61E0C0E-0599-DA41-A261-3040153DB0B5}"/>
              </a:ext>
            </a:extLst>
          </p:cNvPr>
          <p:cNvCxnSpPr>
            <a:cxnSpLocks/>
          </p:cNvCxnSpPr>
          <p:nvPr/>
        </p:nvCxnSpPr>
        <p:spPr>
          <a:xfrm>
            <a:off x="4494700" y="1677482"/>
            <a:ext cx="4628900" cy="0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A73B8E82-A8C5-AF48-9F82-6309034C67A5}"/>
              </a:ext>
            </a:extLst>
          </p:cNvPr>
          <p:cNvCxnSpPr>
            <a:cxnSpLocks/>
          </p:cNvCxnSpPr>
          <p:nvPr/>
        </p:nvCxnSpPr>
        <p:spPr>
          <a:xfrm>
            <a:off x="4495932" y="3986303"/>
            <a:ext cx="183416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B97F28D4-5D87-4140-B060-8FD752CB4C48}"/>
              </a:ext>
            </a:extLst>
          </p:cNvPr>
          <p:cNvCxnSpPr>
            <a:cxnSpLocks/>
          </p:cNvCxnSpPr>
          <p:nvPr/>
        </p:nvCxnSpPr>
        <p:spPr>
          <a:xfrm flipV="1">
            <a:off x="4495932" y="1688847"/>
            <a:ext cx="0" cy="2297456"/>
          </a:xfrm>
          <a:prstGeom prst="straightConnector1">
            <a:avLst/>
          </a:prstGeom>
          <a:ln w="38100">
            <a:tailEnd type="non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EB1EC7E8-3700-E94A-9F57-C6C2E0700D5A}"/>
              </a:ext>
            </a:extLst>
          </p:cNvPr>
          <p:cNvSpPr txBox="1"/>
          <p:nvPr/>
        </p:nvSpPr>
        <p:spPr>
          <a:xfrm>
            <a:off x="4679941" y="1398650"/>
            <a:ext cx="4286083" cy="2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200" dirty="0"/>
              <a:t>Ежедневные циклы, завязанные на время штабов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AF3D38A7-72C4-794E-AE57-5BFFE1FFAEE1}"/>
              </a:ext>
            </a:extLst>
          </p:cNvPr>
          <p:cNvCxnSpPr>
            <a:cxnSpLocks/>
          </p:cNvCxnSpPr>
          <p:nvPr/>
        </p:nvCxnSpPr>
        <p:spPr>
          <a:xfrm>
            <a:off x="4240150" y="4130393"/>
            <a:ext cx="439198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6B9BC89-5791-CB41-8A5A-33AB5B77A9D6}"/>
              </a:ext>
            </a:extLst>
          </p:cNvPr>
          <p:cNvSpPr/>
          <p:nvPr/>
        </p:nvSpPr>
        <p:spPr>
          <a:xfrm>
            <a:off x="4804232" y="4008159"/>
            <a:ext cx="1072462" cy="901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Файлы </a:t>
            </a:r>
            <a:r>
              <a:rPr lang="en-US" sz="1200" dirty="0"/>
              <a:t>Excel, Project, Primavera</a:t>
            </a:r>
            <a:endParaRPr lang="ru-RU" sz="1200" dirty="0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726E7BE-7D8B-EF4D-BAE4-7E4CE665EC96}"/>
              </a:ext>
            </a:extLst>
          </p:cNvPr>
          <p:cNvSpPr/>
          <p:nvPr/>
        </p:nvSpPr>
        <p:spPr>
          <a:xfrm>
            <a:off x="7654665" y="2926056"/>
            <a:ext cx="1311359" cy="2065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Ввод новых плановых сроков в сводный план график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FFCFAD5-380B-CB46-8086-E95A293AF961}"/>
              </a:ext>
            </a:extLst>
          </p:cNvPr>
          <p:cNvSpPr/>
          <p:nvPr/>
        </p:nvSpPr>
        <p:spPr>
          <a:xfrm>
            <a:off x="7654665" y="1947398"/>
            <a:ext cx="1311359" cy="884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Ручная корректировка планов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A9FD327-5191-834E-B472-C3A0A7C9FE0C}"/>
              </a:ext>
            </a:extLst>
          </p:cNvPr>
          <p:cNvSpPr/>
          <p:nvPr/>
        </p:nvSpPr>
        <p:spPr>
          <a:xfrm>
            <a:off x="7654664" y="5156871"/>
            <a:ext cx="1311359" cy="52386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endParaRPr lang="ru-RU" sz="1200" dirty="0"/>
          </a:p>
        </p:txBody>
      </p: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6C834DE4-92A7-B74F-8241-0DB68B2F80D1}"/>
              </a:ext>
            </a:extLst>
          </p:cNvPr>
          <p:cNvCxnSpPr>
            <a:cxnSpLocks/>
          </p:cNvCxnSpPr>
          <p:nvPr/>
        </p:nvCxnSpPr>
        <p:spPr>
          <a:xfrm>
            <a:off x="7471248" y="4008159"/>
            <a:ext cx="183416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4" name="Заголовок 2">
            <a:extLst>
              <a:ext uri="{FF2B5EF4-FFF2-40B4-BE49-F238E27FC236}">
                <a16:creationId xmlns:a16="http://schemas.microsoft.com/office/drawing/2014/main" id="{1AD2C9DE-FFEC-D940-B6FD-A1161D3D62A1}"/>
              </a:ext>
            </a:extLst>
          </p:cNvPr>
          <p:cNvSpPr txBox="1">
            <a:spLocks/>
          </p:cNvSpPr>
          <p:nvPr/>
        </p:nvSpPr>
        <p:spPr>
          <a:xfrm>
            <a:off x="5709255" y="369722"/>
            <a:ext cx="5974378" cy="34189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C00000">
                    <a:alpha val="80000"/>
                  </a:srgbClr>
                </a:solidFill>
              </a:rPr>
              <a:t>24 часа – время принятия решений</a:t>
            </a:r>
            <a:br>
              <a:rPr lang="ru-RU" sz="2400" dirty="0">
                <a:solidFill>
                  <a:srgbClr val="C00000">
                    <a:alpha val="80000"/>
                  </a:srgbClr>
                </a:solidFill>
              </a:rPr>
            </a:br>
            <a:endParaRPr lang="ru-RU" sz="2400" dirty="0">
              <a:solidFill>
                <a:srgbClr val="C00000">
                  <a:alpha val="80000"/>
                </a:srgbClr>
              </a:solidFill>
            </a:endParaRPr>
          </a:p>
        </p:txBody>
      </p:sp>
      <p:cxnSp>
        <p:nvCxnSpPr>
          <p:cNvPr id="110" name="Прямая со стрелкой 109">
            <a:extLst>
              <a:ext uri="{FF2B5EF4-FFF2-40B4-BE49-F238E27FC236}">
                <a16:creationId xmlns:a16="http://schemas.microsoft.com/office/drawing/2014/main" id="{6485D619-6C5B-A446-9813-401B02305C0B}"/>
              </a:ext>
            </a:extLst>
          </p:cNvPr>
          <p:cNvCxnSpPr>
            <a:cxnSpLocks/>
          </p:cNvCxnSpPr>
          <p:nvPr/>
        </p:nvCxnSpPr>
        <p:spPr>
          <a:xfrm>
            <a:off x="8965333" y="4107727"/>
            <a:ext cx="483140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1" name="Овал 110">
            <a:extLst>
              <a:ext uri="{FF2B5EF4-FFF2-40B4-BE49-F238E27FC236}">
                <a16:creationId xmlns:a16="http://schemas.microsoft.com/office/drawing/2014/main" id="{8FDD52E1-ED03-8B45-9D5E-8FC039E8FC64}"/>
              </a:ext>
            </a:extLst>
          </p:cNvPr>
          <p:cNvSpPr/>
          <p:nvPr/>
        </p:nvSpPr>
        <p:spPr>
          <a:xfrm>
            <a:off x="9449233" y="3886226"/>
            <a:ext cx="480601" cy="47134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086DFA-B98E-AC4B-BFDA-2A80E98592A1}"/>
              </a:ext>
            </a:extLst>
          </p:cNvPr>
          <p:cNvSpPr txBox="1"/>
          <p:nvPr/>
        </p:nvSpPr>
        <p:spPr>
          <a:xfrm>
            <a:off x="9006713" y="4278456"/>
            <a:ext cx="131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r>
              <a:rPr lang="ru-RU" dirty="0"/>
              <a:t>Конец </a:t>
            </a:r>
            <a:br>
              <a:rPr lang="ru-RU" dirty="0"/>
            </a:br>
            <a:r>
              <a:rPr lang="ru-RU" dirty="0"/>
              <a:t>ремонта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4F12C19B-B746-A24E-B999-357F895603E8}"/>
              </a:ext>
            </a:extLst>
          </p:cNvPr>
          <p:cNvSpPr/>
          <p:nvPr/>
        </p:nvSpPr>
        <p:spPr>
          <a:xfrm>
            <a:off x="10372274" y="2926056"/>
            <a:ext cx="1311359" cy="2065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dirty="0"/>
              <a:t>Расчет показателей ремонта, сводные формы отчетности</a:t>
            </a: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A9D40AD-FE8D-DD40-A0CC-5D068CB1094B}"/>
              </a:ext>
            </a:extLst>
          </p:cNvPr>
          <p:cNvSpPr/>
          <p:nvPr/>
        </p:nvSpPr>
        <p:spPr>
          <a:xfrm>
            <a:off x="10372274" y="5156870"/>
            <a:ext cx="1311359" cy="8849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Планировщики, </a:t>
            </a:r>
            <a:r>
              <a:rPr lang="ru-RU" sz="1200" dirty="0" err="1"/>
              <a:t>графиковщики</a:t>
            </a:r>
            <a:r>
              <a:rPr lang="ru-RU" sz="1200" dirty="0"/>
              <a:t> на предприятиях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C91EA082-20B9-C940-A758-CA3C548F6282}"/>
              </a:ext>
            </a:extLst>
          </p:cNvPr>
          <p:cNvSpPr/>
          <p:nvPr/>
        </p:nvSpPr>
        <p:spPr>
          <a:xfrm>
            <a:off x="10372273" y="1947398"/>
            <a:ext cx="1311359" cy="884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Формирование сводной отчетности</a:t>
            </a:r>
          </a:p>
        </p:txBody>
      </p: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id="{CD531579-7E3C-D04B-AF9E-C0A0EDF78C39}"/>
              </a:ext>
            </a:extLst>
          </p:cNvPr>
          <p:cNvCxnSpPr>
            <a:cxnSpLocks/>
          </p:cNvCxnSpPr>
          <p:nvPr/>
        </p:nvCxnSpPr>
        <p:spPr>
          <a:xfrm>
            <a:off x="9932482" y="4114115"/>
            <a:ext cx="439198" cy="0"/>
          </a:xfrm>
          <a:prstGeom prst="straightConnector1">
            <a:avLst/>
          </a:prstGeom>
          <a:ln w="38100">
            <a:tailEnd type="triangle" w="lg" len="sm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02AB4126-5651-E649-B1FA-7B387D0FF7FB}"/>
              </a:ext>
            </a:extLst>
          </p:cNvPr>
          <p:cNvSpPr/>
          <p:nvPr/>
        </p:nvSpPr>
        <p:spPr>
          <a:xfrm>
            <a:off x="10504450" y="4008159"/>
            <a:ext cx="1065133" cy="901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Файлы </a:t>
            </a:r>
            <a:r>
              <a:rPr lang="en-US" sz="1200" dirty="0"/>
              <a:t>Excel</a:t>
            </a:r>
            <a:r>
              <a:rPr lang="ru-RU" sz="1200" dirty="0"/>
              <a:t>, </a:t>
            </a:r>
            <a:r>
              <a:rPr lang="en-US" sz="1200" dirty="0" err="1"/>
              <a:t>PowerBI</a:t>
            </a:r>
            <a:r>
              <a:rPr lang="en-US" sz="1200" dirty="0"/>
              <a:t>, Tableau</a:t>
            </a:r>
            <a:endParaRPr lang="ru-RU" sz="1200" dirty="0"/>
          </a:p>
        </p:txBody>
      </p:sp>
      <p:sp>
        <p:nvSpPr>
          <p:cNvPr id="121" name="Стрелка вправо с вырезом 120">
            <a:extLst>
              <a:ext uri="{FF2B5EF4-FFF2-40B4-BE49-F238E27FC236}">
                <a16:creationId xmlns:a16="http://schemas.microsoft.com/office/drawing/2014/main" id="{645598B1-8A9C-3343-AAB0-B0B9EB0E67FB}"/>
              </a:ext>
            </a:extLst>
          </p:cNvPr>
          <p:cNvSpPr/>
          <p:nvPr/>
        </p:nvSpPr>
        <p:spPr>
          <a:xfrm>
            <a:off x="377350" y="818189"/>
            <a:ext cx="3079067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Планирование</a:t>
            </a:r>
          </a:p>
        </p:txBody>
      </p:sp>
      <p:sp>
        <p:nvSpPr>
          <p:cNvPr id="122" name="Стрелка вправо с вырезом 121">
            <a:extLst>
              <a:ext uri="{FF2B5EF4-FFF2-40B4-BE49-F238E27FC236}">
                <a16:creationId xmlns:a16="http://schemas.microsoft.com/office/drawing/2014/main" id="{2C5E0416-FCEA-9946-9CBD-55C3F9590F45}"/>
              </a:ext>
            </a:extLst>
          </p:cNvPr>
          <p:cNvSpPr/>
          <p:nvPr/>
        </p:nvSpPr>
        <p:spPr>
          <a:xfrm>
            <a:off x="4451766" y="818189"/>
            <a:ext cx="4628900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Мониторинг и контроль</a:t>
            </a:r>
          </a:p>
        </p:txBody>
      </p:sp>
      <p:sp>
        <p:nvSpPr>
          <p:cNvPr id="123" name="Стрелка вправо с вырезом 122">
            <a:extLst>
              <a:ext uri="{FF2B5EF4-FFF2-40B4-BE49-F238E27FC236}">
                <a16:creationId xmlns:a16="http://schemas.microsoft.com/office/drawing/2014/main" id="{A5B71388-9B53-E348-8DE5-60149C99EE33}"/>
              </a:ext>
            </a:extLst>
          </p:cNvPr>
          <p:cNvSpPr/>
          <p:nvPr/>
        </p:nvSpPr>
        <p:spPr>
          <a:xfrm>
            <a:off x="10304190" y="818189"/>
            <a:ext cx="1379442" cy="580461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Анализ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6B633E9B-7405-6A4B-AE38-93ADC8E4383B}"/>
              </a:ext>
            </a:extLst>
          </p:cNvPr>
          <p:cNvSpPr/>
          <p:nvPr/>
        </p:nvSpPr>
        <p:spPr>
          <a:xfrm>
            <a:off x="7816999" y="4008159"/>
            <a:ext cx="968454" cy="9015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Файлы </a:t>
            </a:r>
            <a:r>
              <a:rPr lang="en-US" sz="1200" dirty="0"/>
              <a:t>Excel, Project, Primavera</a:t>
            </a:r>
            <a:endParaRPr lang="ru-RU" sz="1200" dirty="0"/>
          </a:p>
        </p:txBody>
      </p:sp>
      <p:sp>
        <p:nvSpPr>
          <p:cNvPr id="125" name="Заголовок 2">
            <a:extLst>
              <a:ext uri="{FF2B5EF4-FFF2-40B4-BE49-F238E27FC236}">
                <a16:creationId xmlns:a16="http://schemas.microsoft.com/office/drawing/2014/main" id="{F7C77B05-6CF9-0641-AE27-246C74ABA359}"/>
              </a:ext>
            </a:extLst>
          </p:cNvPr>
          <p:cNvSpPr txBox="1">
            <a:spLocks/>
          </p:cNvSpPr>
          <p:nvPr/>
        </p:nvSpPr>
        <p:spPr>
          <a:xfrm>
            <a:off x="5709255" y="6313131"/>
            <a:ext cx="5860328" cy="371638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>
                    <a:alpha val="8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C00000">
                    <a:alpha val="80000"/>
                  </a:srgbClr>
                </a:solidFill>
              </a:rPr>
              <a:t>Подрядчики и исполнители не вовлечены</a:t>
            </a:r>
            <a:br>
              <a:rPr lang="ru-RU" sz="2000" dirty="0">
                <a:solidFill>
                  <a:srgbClr val="C00000">
                    <a:alpha val="80000"/>
                  </a:srgbClr>
                </a:solidFill>
              </a:rPr>
            </a:br>
            <a:endParaRPr lang="ru-RU" sz="2000" dirty="0">
              <a:solidFill>
                <a:srgbClr val="C00000">
                  <a:alpha val="80000"/>
                </a:srgb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A5B2379-C341-C247-9A52-EA2ACDB27C8E}"/>
              </a:ext>
            </a:extLst>
          </p:cNvPr>
          <p:cNvSpPr txBox="1"/>
          <p:nvPr/>
        </p:nvSpPr>
        <p:spPr>
          <a:xfrm>
            <a:off x="4679250" y="1651696"/>
            <a:ext cx="4286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200" dirty="0"/>
              <a:t>Фактический статус актуален только во время штаба 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204580E-62CC-9849-96BC-1F3FB9F392DA}"/>
              </a:ext>
            </a:extLst>
          </p:cNvPr>
          <p:cNvSpPr/>
          <p:nvPr/>
        </p:nvSpPr>
        <p:spPr>
          <a:xfrm>
            <a:off x="4679250" y="5767884"/>
            <a:ext cx="4286083" cy="277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Главный инженер, зам по ремонтам, менеджер ремонта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9329E3-0EFC-694B-BEBA-B174D0785AF6}"/>
              </a:ext>
            </a:extLst>
          </p:cNvPr>
          <p:cNvSpPr txBox="1"/>
          <p:nvPr/>
        </p:nvSpPr>
        <p:spPr>
          <a:xfrm>
            <a:off x="10229667" y="1442188"/>
            <a:ext cx="1559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z="1200" dirty="0"/>
              <a:t>В ремонт нет времени на анализ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CD583BA-8835-9447-90C4-76DD41FD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388" y="0"/>
            <a:ext cx="1292568" cy="3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340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10295</TotalTime>
  <Words>2209</Words>
  <Application>Microsoft Macintosh PowerPoint</Application>
  <PresentationFormat>Широкоэкранный</PresentationFormat>
  <Paragraphs>400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Akrobat</vt:lpstr>
      <vt:lpstr>Arial</vt:lpstr>
      <vt:lpstr>Arial Narrow</vt:lpstr>
      <vt:lpstr>Calibri</vt:lpstr>
      <vt:lpstr>Segoe UI Semilight</vt:lpstr>
      <vt:lpstr>Tahoma</vt:lpstr>
      <vt:lpstr>Тема Office</vt:lpstr>
      <vt:lpstr>Система управления  остановочными ремонтами</vt:lpstr>
      <vt:lpstr>Датабриз. Мы умеем  сокращать ремонты</vt:lpstr>
      <vt:lpstr>Презентация PowerPoint</vt:lpstr>
      <vt:lpstr>Датабриз оптимизирует сроки и бюджеты</vt:lpstr>
      <vt:lpstr>Платформа «Датабриз». Базовые модули</vt:lpstr>
      <vt:lpstr>Презентация PowerPoint</vt:lpstr>
      <vt:lpstr>Презентация PowerPoint</vt:lpstr>
      <vt:lpstr>1</vt:lpstr>
      <vt:lpstr>Процессы до внедрения</vt:lpstr>
      <vt:lpstr>Результаты внедрения</vt:lpstr>
      <vt:lpstr>Презентация PowerPoint</vt:lpstr>
      <vt:lpstr>Презентация PowerPoint</vt:lpstr>
      <vt:lpstr>Ключевые отличия от продуктов США</vt:lpstr>
      <vt:lpstr>Превращаем рутину в интеллектуальную игру!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Сергеев</dc:creator>
  <cp:lastModifiedBy>Microsoft Office User</cp:lastModifiedBy>
  <cp:revision>189</cp:revision>
  <dcterms:created xsi:type="dcterms:W3CDTF">2019-07-10T13:46:28Z</dcterms:created>
  <dcterms:modified xsi:type="dcterms:W3CDTF">2026-05-13T07:22:04Z</dcterms:modified>
</cp:coreProperties>
</file>