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6" r:id="rId2"/>
    <p:sldId id="262" r:id="rId3"/>
    <p:sldId id="264" r:id="rId4"/>
    <p:sldId id="263" r:id="rId5"/>
    <p:sldId id="269" r:id="rId6"/>
    <p:sldId id="265" r:id="rId7"/>
    <p:sldId id="261" r:id="rId8"/>
    <p:sldId id="272" r:id="rId9"/>
    <p:sldId id="274" r:id="rId10"/>
    <p:sldId id="279" r:id="rId11"/>
    <p:sldId id="260" r:id="rId12"/>
    <p:sldId id="276" r:id="rId13"/>
    <p:sldId id="268" r:id="rId14"/>
    <p:sldId id="259" r:id="rId15"/>
    <p:sldId id="258" r:id="rId16"/>
    <p:sldId id="270" r:id="rId17"/>
    <p:sldId id="275" r:id="rId18"/>
    <p:sldId id="257" r:id="rId19"/>
    <p:sldId id="273" r:id="rId20"/>
    <p:sldId id="280" r:id="rId21"/>
    <p:sldId id="278" r:id="rId22"/>
  </p:sldIdLst>
  <p:sldSz cx="12192000" cy="6858000"/>
  <p:notesSz cx="7104063" cy="10234613"/>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黑体"/>
        <a:cs typeface="黑体"/>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黑体"/>
        <a:cs typeface="黑体"/>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黑体"/>
        <a:cs typeface="黑体"/>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黑体"/>
        <a:cs typeface="黑体"/>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黑体"/>
        <a:cs typeface="黑体"/>
      </a:defRPr>
    </a:lvl5pPr>
    <a:lvl6pPr marL="2286000" algn="l" defTabSz="914400" rtl="0" eaLnBrk="1" latinLnBrk="0" hangingPunct="1">
      <a:defRPr kern="1200">
        <a:solidFill>
          <a:schemeClr val="tx1"/>
        </a:solidFill>
        <a:latin typeface="Calibri" panose="020F0502020204030204" pitchFamily="34" charset="0"/>
        <a:ea typeface="黑体"/>
        <a:cs typeface="黑体"/>
      </a:defRPr>
    </a:lvl6pPr>
    <a:lvl7pPr marL="2743200" algn="l" defTabSz="914400" rtl="0" eaLnBrk="1" latinLnBrk="0" hangingPunct="1">
      <a:defRPr kern="1200">
        <a:solidFill>
          <a:schemeClr val="tx1"/>
        </a:solidFill>
        <a:latin typeface="Calibri" panose="020F0502020204030204" pitchFamily="34" charset="0"/>
        <a:ea typeface="黑体"/>
        <a:cs typeface="黑体"/>
      </a:defRPr>
    </a:lvl7pPr>
    <a:lvl8pPr marL="3200400" algn="l" defTabSz="914400" rtl="0" eaLnBrk="1" latinLnBrk="0" hangingPunct="1">
      <a:defRPr kern="1200">
        <a:solidFill>
          <a:schemeClr val="tx1"/>
        </a:solidFill>
        <a:latin typeface="Calibri" panose="020F0502020204030204" pitchFamily="34" charset="0"/>
        <a:ea typeface="黑体"/>
        <a:cs typeface="黑体"/>
      </a:defRPr>
    </a:lvl8pPr>
    <a:lvl9pPr marL="3657600" algn="l" defTabSz="914400" rtl="0" eaLnBrk="1" latinLnBrk="0" hangingPunct="1">
      <a:defRPr kern="1200">
        <a:solidFill>
          <a:schemeClr val="tx1"/>
        </a:solidFill>
        <a:latin typeface="Calibri" panose="020F0502020204030204" pitchFamily="34" charset="0"/>
        <a:ea typeface="黑体"/>
        <a:cs typeface="黑体"/>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6"/>
    <a:srgbClr val="9C9C9C"/>
    <a:srgbClr val="9E9E9E"/>
    <a:srgbClr val="3D6EC7"/>
    <a:srgbClr val="13274B"/>
    <a:srgbClr val="4974C7"/>
    <a:srgbClr val="579AD8"/>
    <a:srgbClr val="417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8" autoAdjust="0"/>
    <p:restoredTop sz="94660"/>
  </p:normalViewPr>
  <p:slideViewPr>
    <p:cSldViewPr snapToGrid="0">
      <p:cViewPr varScale="1">
        <p:scale>
          <a:sx n="82" d="100"/>
          <a:sy n="82" d="100"/>
        </p:scale>
        <p:origin x="5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88058052029878"/>
          <c:y val="9.4243812266966154E-2"/>
          <c:w val="0.53260869565217395"/>
          <c:h val="0.56565924927050237"/>
        </c:manualLayout>
      </c:layout>
      <c:doughnutChart>
        <c:varyColors val="1"/>
        <c:ser>
          <c:idx val="0"/>
          <c:order val="0"/>
          <c:tx>
            <c:strRef>
              <c:f>Sheet1!$B$1</c:f>
              <c:strCache>
                <c:ptCount val="1"/>
                <c:pt idx="0">
                  <c:v>Продажи</c:v>
                </c:pt>
              </c:strCache>
            </c:strRef>
          </c:tx>
          <c:spPr>
            <a:effectLst>
              <a:outerShdw blurRad="139700" dist="76200" dir="5400000" sx="90000" sy="-19000" rotWithShape="0">
                <a:prstClr val="black">
                  <a:alpha val="30000"/>
                </a:prstClr>
              </a:outerShdw>
            </a:effectLst>
          </c:spPr>
          <c:dPt>
            <c:idx val="0"/>
            <c:bubble3D val="0"/>
            <c:spPr>
              <a:solidFill>
                <a:schemeClr val="accent1"/>
              </a:solidFill>
              <a:ln>
                <a:noFill/>
              </a:ln>
              <a:effectLst>
                <a:innerShdw blurRad="63500" dist="101600" dir="13320000">
                  <a:prstClr val="black">
                    <a:alpha val="50000"/>
                  </a:prstClr>
                </a:innerShdw>
              </a:effectLst>
            </c:spPr>
            <c:extLst>
              <c:ext xmlns:c16="http://schemas.microsoft.com/office/drawing/2014/chart" uri="{C3380CC4-5D6E-409C-BE32-E72D297353CC}">
                <c16:uniqueId val="{00000000-F7B6-4789-B87A-C88D4DB1115E}"/>
              </c:ext>
            </c:extLst>
          </c:dPt>
          <c:dPt>
            <c:idx val="1"/>
            <c:bubble3D val="0"/>
            <c:explosion val="18"/>
            <c:spPr>
              <a:solidFill>
                <a:schemeClr val="accent2"/>
              </a:solidFill>
              <a:ln>
                <a:noFill/>
              </a:ln>
              <a:effectLst>
                <a:innerShdw blurRad="63500" dist="76200" dir="13200000">
                  <a:prstClr val="black">
                    <a:alpha val="50000"/>
                  </a:prstClr>
                </a:innerShdw>
              </a:effectLst>
            </c:spPr>
            <c:extLst>
              <c:ext xmlns:c16="http://schemas.microsoft.com/office/drawing/2014/chart" uri="{C3380CC4-5D6E-409C-BE32-E72D297353CC}">
                <c16:uniqueId val="{00000001-F7B6-4789-B87A-C88D4DB1115E}"/>
              </c:ext>
            </c:extLst>
          </c:dPt>
          <c:dPt>
            <c:idx val="2"/>
            <c:bubble3D val="0"/>
            <c:spPr>
              <a:solidFill>
                <a:schemeClr val="accent3"/>
              </a:solidFill>
              <a:ln>
                <a:noFill/>
              </a:ln>
              <a:effectLst>
                <a:outerShdw blurRad="139700" dist="76200" dir="5400000" sx="90000" sy="-19000" rotWithShape="0">
                  <a:prstClr val="black">
                    <a:alpha val="30000"/>
                  </a:prstClr>
                </a:outerShdw>
              </a:effectLst>
            </c:spPr>
            <c:extLst>
              <c:ext xmlns:c16="http://schemas.microsoft.com/office/drawing/2014/chart" uri="{C3380CC4-5D6E-409C-BE32-E72D297353CC}">
                <c16:uniqueId val="{00000002-F7B6-4789-B87A-C88D4DB1115E}"/>
              </c:ext>
            </c:extLst>
          </c:dPt>
          <c:dPt>
            <c:idx val="3"/>
            <c:bubble3D val="0"/>
            <c:spPr>
              <a:solidFill>
                <a:schemeClr val="accent4"/>
              </a:solidFill>
              <a:ln>
                <a:noFill/>
              </a:ln>
              <a:effectLst>
                <a:outerShdw blurRad="139700" dist="76200" dir="5400000" sx="90000" sy="-19000" rotWithShape="0">
                  <a:prstClr val="black">
                    <a:alpha val="30000"/>
                  </a:prstClr>
                </a:outerShdw>
              </a:effectLst>
            </c:spPr>
            <c:extLst>
              <c:ext xmlns:c16="http://schemas.microsoft.com/office/drawing/2014/chart" uri="{C3380CC4-5D6E-409C-BE32-E72D297353CC}">
                <c16:uniqueId val="{00000003-F7B6-4789-B87A-C88D4DB1115E}"/>
              </c:ext>
            </c:extLst>
          </c:dPt>
          <c:cat>
            <c:strRef>
              <c:f>Sheet1!$A$2:$A$5</c:f>
              <c:strCache>
                <c:ptCount val="2"/>
                <c:pt idx="0">
                  <c:v>egrossery</c:v>
                </c:pt>
                <c:pt idx="1">
                  <c:v>Кв. 2</c:v>
                </c:pt>
              </c:strCache>
            </c:strRef>
          </c:cat>
          <c:val>
            <c:numRef>
              <c:f>Sheet1!$B$2:$B$5</c:f>
              <c:numCache>
                <c:formatCode>0</c:formatCode>
                <c:ptCount val="4"/>
                <c:pt idx="0" formatCode="\О\с\н\о\в\н\о\й">
                  <c:v>740000000</c:v>
                </c:pt>
                <c:pt idx="1">
                  <c:v>1700000000</c:v>
                </c:pt>
              </c:numCache>
            </c:numRef>
          </c:val>
          <c:extLst>
            <c:ext xmlns:c16="http://schemas.microsoft.com/office/drawing/2014/chart" uri="{C3380CC4-5D6E-409C-BE32-E72D297353CC}">
              <c16:uniqueId val="{00000004-F7B6-4789-B87A-C88D4DB1115E}"/>
            </c:ext>
          </c:extLst>
        </c:ser>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fontAlgn="auto" hangingPunct="1">
              <a:spcBef>
                <a:spcPts val="0"/>
              </a:spcBef>
              <a:spcAft>
                <a:spcPts val="0"/>
              </a:spcAft>
              <a:defRPr sz="1245">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eaLnBrk="1" fontAlgn="auto" hangingPunct="1">
              <a:spcBef>
                <a:spcPts val="0"/>
              </a:spcBef>
              <a:spcAft>
                <a:spcPts val="0"/>
              </a:spcAft>
              <a:defRPr sz="1245" smtClean="0">
                <a:latin typeface="+mn-lt"/>
                <a:ea typeface="+mn-ea"/>
                <a:cs typeface="+mn-cs"/>
              </a:defRPr>
            </a:lvl1pPr>
          </a:lstStyle>
          <a:p>
            <a:pPr>
              <a:defRPr/>
            </a:pPr>
            <a:fld id="{7B6CEEF3-BBAF-4666-93AF-A9D56AA148CB}" type="datetimeFigureOut">
              <a:rPr lang="en-US"/>
              <a:pPr>
                <a:defRPr/>
              </a:pPr>
              <a:t>5/22/2025</a:t>
            </a:fld>
            <a:endParaRPr lang="en-US"/>
          </a:p>
        </p:txBody>
      </p:sp>
      <p:sp>
        <p:nvSpPr>
          <p:cNvPr id="4" name="Footer Placeholder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eaLnBrk="1" fontAlgn="auto" hangingPunct="1">
              <a:spcBef>
                <a:spcPts val="0"/>
              </a:spcBef>
              <a:spcAft>
                <a:spcPts val="0"/>
              </a:spcAft>
              <a:defRPr sz="1245">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24313" y="9720263"/>
            <a:ext cx="3078162" cy="514350"/>
          </a:xfrm>
          <a:prstGeom prst="rect">
            <a:avLst/>
          </a:prstGeom>
        </p:spPr>
        <p:txBody>
          <a:bodyPr vert="horz" lIns="91440" tIns="45720" rIns="91440" bIns="45720" rtlCol="0" anchor="b"/>
          <a:lstStyle>
            <a:lvl1pPr algn="r" eaLnBrk="1" fontAlgn="auto" hangingPunct="1">
              <a:spcBef>
                <a:spcPts val="0"/>
              </a:spcBef>
              <a:spcAft>
                <a:spcPts val="0"/>
              </a:spcAft>
              <a:defRPr sz="1245" smtClean="0">
                <a:latin typeface="+mn-lt"/>
                <a:ea typeface="+mn-ea"/>
                <a:cs typeface="+mn-cs"/>
              </a:defRPr>
            </a:lvl1pPr>
          </a:lstStyle>
          <a:p>
            <a:pPr>
              <a:defRPr/>
            </a:pPr>
            <a:fld id="{F7DE4039-4D6C-4EB1-AF4F-247BEF07351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Microsoft YaHei" panose="020B0503020204020204" pitchFamily="34" charset="-122"/>
              </a:defRPr>
            </a:lvl1pPr>
          </a:lstStyle>
          <a:p>
            <a:endParaRPr lang="en-US" altLang="ru-RU"/>
          </a:p>
        </p:txBody>
      </p:sp>
      <p:sp>
        <p:nvSpPr>
          <p:cNvPr id="3" name="Slide Number Placeholder 2"/>
          <p:cNvSpPr>
            <a:spLocks noGrp="1"/>
          </p:cNvSpPr>
          <p:nvPr>
            <p:ph type="dt" idx="1"/>
          </p:nvPr>
        </p:nvSpPr>
        <p:spPr>
          <a:xfrm>
            <a:off x="4024313" y="0"/>
            <a:ext cx="3078162" cy="5127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Microsoft YaHei" panose="020B0503020204020204" pitchFamily="34" charset="-122"/>
              </a:defRPr>
            </a:lvl1pPr>
          </a:lstStyle>
          <a:p>
            <a:fld id="{ADF45990-2388-4861-9AEA-B883F0005A45}" type="datetimeFigureOut">
              <a:rPr lang="en-US" altLang="ru-RU"/>
              <a:pPr/>
              <a:t>5/22/2025</a:t>
            </a:fld>
            <a:endParaRPr lang="en-US" altLang="ru-RU"/>
          </a:p>
        </p:txBody>
      </p:sp>
      <p:sp>
        <p:nvSpPr>
          <p:cNvPr id="4" name="Slide Image Placeho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 Placeholder 4"/>
          <p:cNvSpPr>
            <a:spLocks noGrp="1"/>
          </p:cNvSpPr>
          <p:nvPr>
            <p:ph type="body" sz="quarter" idx="3"/>
          </p:nvPr>
        </p:nvSpPr>
        <p:spPr>
          <a:xfrm>
            <a:off x="711200" y="4926013"/>
            <a:ext cx="5683250" cy="4029075"/>
          </a:xfrm>
          <a:prstGeom prst="rect">
            <a:avLst/>
          </a:prstGeom>
        </p:spPr>
        <p:txBody>
          <a:bodyPr vert="horz" wrap="square" lIns="91440" tIns="45720" rIns="91440" bIns="45720" numCol="1" anchor="t" anchorCtr="0" compatLnSpc="1">
            <a:prstTxWarp prst="textNoShape">
              <a:avLst/>
            </a:prstTxWarp>
          </a:bodyPr>
          <a:lstStyle/>
          <a:p>
            <a:pPr lvl="0"/>
            <a:r>
              <a:rPr lang="en-US" altLang="ru-RU"/>
              <a:t>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6" name="Footer Placeholder 5"/>
          <p:cNvSpPr>
            <a:spLocks noGrp="1"/>
          </p:cNvSpPr>
          <p:nvPr>
            <p:ph type="ftr" sz="quarter" idx="4"/>
          </p:nvPr>
        </p:nvSpPr>
        <p:spPr>
          <a:xfrm>
            <a:off x="0" y="9721850"/>
            <a:ext cx="3078163" cy="512763"/>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Microsoft YaHei" panose="020B0503020204020204" pitchFamily="34" charset="-122"/>
              </a:defRPr>
            </a:lvl1pPr>
          </a:lstStyle>
          <a:p>
            <a:endParaRPr lang="en-US" altLang="ru-RU"/>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Microsoft YaHei" panose="020B0503020204020204" pitchFamily="34" charset="-122"/>
              </a:defRPr>
            </a:lvl1pPr>
          </a:lstStyle>
          <a:p>
            <a:fld id="{DA5AEAC1-39B9-433F-B499-30B8B037D13F}" type="slidenum">
              <a:rPr lang="en-US" altLang="ru-RU"/>
              <a:pPr/>
              <a:t>‹#›</a:t>
            </a:fld>
            <a:endParaRPr lang="en-US"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icrosoft YaHei" panose="020B0503020204020204" pitchFamily="34" charset="-122"/>
        <a:ea typeface="Microsoft YaHei" panose="020B0503020204020204" pitchFamily="34" charset="-122"/>
        <a:cs typeface="+mn-cs"/>
      </a:defRPr>
    </a:lvl1pPr>
    <a:lvl2pPr marL="457200" algn="l" rtl="0" fontAlgn="base">
      <a:spcBef>
        <a:spcPct val="30000"/>
      </a:spcBef>
      <a:spcAft>
        <a:spcPct val="0"/>
      </a:spcAft>
      <a:defRPr sz="1200" kern="1200">
        <a:solidFill>
          <a:schemeClr val="tx1"/>
        </a:solidFill>
        <a:latin typeface="Microsoft YaHei" panose="020B0503020204020204" pitchFamily="34" charset="-122"/>
        <a:ea typeface="Microsoft YaHei" panose="020B0503020204020204" pitchFamily="34" charset="-122"/>
        <a:cs typeface="+mn-cs"/>
      </a:defRPr>
    </a:lvl2pPr>
    <a:lvl3pPr marL="914400" algn="l" rtl="0" fontAlgn="base">
      <a:spcBef>
        <a:spcPct val="30000"/>
      </a:spcBef>
      <a:spcAft>
        <a:spcPct val="0"/>
      </a:spcAft>
      <a:defRPr sz="1200" kern="1200">
        <a:solidFill>
          <a:schemeClr val="tx1"/>
        </a:solidFill>
        <a:latin typeface="Microsoft YaHei" panose="020B0503020204020204" pitchFamily="34" charset="-122"/>
        <a:ea typeface="Microsoft YaHei" panose="020B0503020204020204" pitchFamily="34" charset="-122"/>
        <a:cs typeface="+mn-cs"/>
      </a:defRPr>
    </a:lvl3pPr>
    <a:lvl4pPr marL="1371600" algn="l" rtl="0" fontAlgn="base">
      <a:spcBef>
        <a:spcPct val="30000"/>
      </a:spcBef>
      <a:spcAft>
        <a:spcPct val="0"/>
      </a:spcAft>
      <a:defRPr sz="1200" kern="1200">
        <a:solidFill>
          <a:schemeClr val="tx1"/>
        </a:solidFill>
        <a:latin typeface="Microsoft YaHei" panose="020B0503020204020204" pitchFamily="34" charset="-122"/>
        <a:ea typeface="Microsoft YaHei" panose="020B0503020204020204" pitchFamily="34" charset="-122"/>
        <a:cs typeface="+mn-cs"/>
      </a:defRPr>
    </a:lvl4pPr>
    <a:lvl5pPr marL="1828800" algn="l" rtl="0" fontAlgn="base">
      <a:spcBef>
        <a:spcPct val="30000"/>
      </a:spcBef>
      <a:spcAft>
        <a:spcPct val="0"/>
      </a:spcAft>
      <a:defRPr sz="1200" kern="1200">
        <a:solidFill>
          <a:schemeClr val="tx1"/>
        </a:solidFill>
        <a:latin typeface="Microsoft YaHei" panose="020B0503020204020204" pitchFamily="34" charset="-122"/>
        <a:ea typeface="Microsoft YaHe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22962"/>
            <a:ext cx="9144000" cy="2187001"/>
          </a:xfrm>
        </p:spPr>
        <p:txBody>
          <a:bodyPr anchor="b">
            <a:normAutofit/>
          </a:bodyPr>
          <a:lstStyle>
            <a:lvl1pPr algn="ctr">
              <a:lnSpc>
                <a:spcPct val="130000"/>
              </a:lnSpc>
              <a:defRPr sz="6000">
                <a:effectLst/>
                <a:latin typeface="Calibri Light" panose="020F0302020204030204" pitchFamily="34" charset="0"/>
              </a:defRPr>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Calibri Light" panose="020F030202020403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64C35043-3D4E-473F-9884-1BFB59F56471}" type="datetimeFigureOut">
              <a:rPr lang="en-US"/>
              <a:pPr>
                <a:defRPr/>
              </a:pPr>
              <a:t>5/22/2025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D4CE8B-5C9F-4D0E-AF0F-2BF818742BF6}" type="slidenum">
              <a:rPr lang="en-US"/>
              <a:pPr>
                <a:defRPr/>
              </a:pPr>
              <a:t>‹#›</a:t>
            </a:fld>
            <a:endParaRPr lang="en-US" dirty="0"/>
          </a:p>
        </p:txBody>
      </p:sp>
    </p:spTree>
    <p:extLst>
      <p:ext uri="{BB962C8B-B14F-4D97-AF65-F5344CB8AC3E}">
        <p14:creationId xmlns:p14="http://schemas.microsoft.com/office/powerpoint/2010/main" val="422083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Объект">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838200" y="551543"/>
            <a:ext cx="10515600" cy="5558971"/>
          </a:xfrm>
        </p:spPr>
        <p:txBody>
          <a:bodyPr/>
          <a:lstStyle/>
          <a:p>
            <a:pPr lvl="0"/>
            <a:r>
              <a:rPr lang="ru-RU">
                <a:sym typeface="+mn-ea"/>
              </a:rPr>
              <a:t>Образец текста</a:t>
            </a:r>
          </a:p>
          <a:p>
            <a:pPr lvl="1"/>
            <a:r>
              <a:rPr lang="ru-RU">
                <a:sym typeface="+mn-ea"/>
              </a:rPr>
              <a:t>Второй уровень</a:t>
            </a:r>
          </a:p>
          <a:p>
            <a:pPr lvl="2"/>
            <a:r>
              <a:rPr lang="ru-RU">
                <a:sym typeface="+mn-ea"/>
              </a:rPr>
              <a:t>Третий уровень</a:t>
            </a:r>
          </a:p>
          <a:p>
            <a:pPr lvl="3"/>
            <a:r>
              <a:rPr lang="ru-RU">
                <a:sym typeface="+mn-ea"/>
              </a:rPr>
              <a:t>Четвертый уровень</a:t>
            </a:r>
          </a:p>
          <a:p>
            <a:pPr lvl="4"/>
            <a:r>
              <a:rPr lang="ru-RU">
                <a:sym typeface="+mn-ea"/>
              </a:rPr>
              <a:t>Пятый уровень</a:t>
            </a:r>
            <a:endParaRPr lang="en-US" dirty="0"/>
          </a:p>
        </p:txBody>
      </p:sp>
      <p:sp>
        <p:nvSpPr>
          <p:cNvPr id="3" name="Date Placeholder 3"/>
          <p:cNvSpPr>
            <a:spLocks noGrp="1"/>
          </p:cNvSpPr>
          <p:nvPr>
            <p:ph type="dt" sz="half" idx="14"/>
          </p:nvPr>
        </p:nvSpPr>
        <p:spPr/>
        <p:txBody>
          <a:bodyPr/>
          <a:lstStyle>
            <a:lvl1pPr>
              <a:defRPr/>
            </a:lvl1pPr>
          </a:lstStyle>
          <a:p>
            <a:pPr>
              <a:defRPr/>
            </a:pPr>
            <a:fld id="{D0401C61-F39A-49AE-BE87-29B441BC8BFD}" type="datetimeFigureOut">
              <a:rPr lang="en-US"/>
              <a:pPr>
                <a:defRPr/>
              </a:pPr>
              <a:t>5/22/2025</a:t>
            </a:fld>
            <a:endParaRPr lang="en-US" dirty="0"/>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5" name="Slide Number Placeholder 5"/>
          <p:cNvSpPr>
            <a:spLocks noGrp="1"/>
          </p:cNvSpPr>
          <p:nvPr>
            <p:ph type="sldNum" sz="quarter" idx="16"/>
          </p:nvPr>
        </p:nvSpPr>
        <p:spPr/>
        <p:txBody>
          <a:bodyPr/>
          <a:lstStyle>
            <a:lvl1pPr>
              <a:defRPr/>
            </a:lvl1pPr>
          </a:lstStyle>
          <a:p>
            <a:pPr>
              <a:defRPr/>
            </a:pPr>
            <a:fld id="{BFDD5ADB-7762-4B38-8142-96FAE10C107E}" type="slidenum">
              <a:rPr lang="en-US"/>
              <a:pPr>
                <a:defRPr/>
              </a:pPr>
              <a:t>‹#›</a:t>
            </a:fld>
            <a:endParaRPr lang="en-US" dirty="0"/>
          </a:p>
        </p:txBody>
      </p:sp>
    </p:spTree>
    <p:extLst>
      <p:ext uri="{BB962C8B-B14F-4D97-AF65-F5344CB8AC3E}">
        <p14:creationId xmlns:p14="http://schemas.microsoft.com/office/powerpoint/2010/main" val="399227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1">
                <a:effectLst/>
                <a:latin typeface="Calibri Light" panose="020F0302020204030204" pitchFamily="34" charset="0"/>
              </a:defRPr>
            </a:lvl1pPr>
          </a:lstStyle>
          <a:p>
            <a:r>
              <a:rPr lang="ru-RU"/>
              <a:t>Образец заголовка</a:t>
            </a:r>
            <a:endParaRPr lang="en-US" dirty="0"/>
          </a:p>
        </p:txBody>
      </p:sp>
      <p:sp>
        <p:nvSpPr>
          <p:cNvPr id="3" name="Content Placeholder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F898641-2BD9-4B95-B3AB-3BCFC330EBE9}" type="datetimeFigureOut">
              <a:rPr lang="en-US"/>
              <a:pPr>
                <a:defRPr/>
              </a:pPr>
              <a:t>5/22/2025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1FF25E-9896-4A45-8B45-EEDC563DEDD4}" type="slidenum">
              <a:rPr lang="en-US"/>
              <a:pPr>
                <a:defRPr/>
              </a:pPr>
              <a:t>‹#›</a:t>
            </a:fld>
            <a:endParaRPr lang="en-US" dirty="0"/>
          </a:p>
        </p:txBody>
      </p:sp>
    </p:spTree>
    <p:extLst>
      <p:ext uri="{BB962C8B-B14F-4D97-AF65-F5344CB8AC3E}">
        <p14:creationId xmlns:p14="http://schemas.microsoft.com/office/powerpoint/2010/main" val="354885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3750945"/>
            <a:ext cx="9843135" cy="811530"/>
          </a:xfrm>
        </p:spPr>
        <p:txBody>
          <a:bodyPr anchor="b">
            <a:noAutofit/>
          </a:bodyPr>
          <a:lstStyle>
            <a:lvl1pPr>
              <a:defRPr sz="6000">
                <a:effectLst/>
              </a:defRPr>
            </a:lvl1pPr>
          </a:lstStyle>
          <a:p>
            <a:r>
              <a:rPr lang="ru-RU">
                <a:sym typeface="+mn-ea"/>
              </a:rPr>
              <a:t>Образец заголовка</a:t>
            </a:r>
            <a:endParaRPr lang="en-US" dirty="0">
              <a:sym typeface="+mn-ea"/>
            </a:endParaRPr>
          </a:p>
        </p:txBody>
      </p:sp>
      <p:sp>
        <p:nvSpPr>
          <p:cNvPr id="3" name="Text Placeholder 2"/>
          <p:cNvSpPr>
            <a:spLocks noGrp="1"/>
          </p:cNvSpPr>
          <p:nvPr>
            <p:ph type="body" idx="1"/>
          </p:nvPr>
        </p:nvSpPr>
        <p:spPr>
          <a:xfrm>
            <a:off x="831850" y="4610028"/>
            <a:ext cx="7321550" cy="647555"/>
          </a:xfrm>
        </p:spPr>
        <p:txBody>
          <a:bodyPr>
            <a:noAutofit/>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0D88F67A-31E3-462B-9347-C246055BE492}" type="datetimeFigureOut">
              <a:rPr lang="en-US"/>
              <a:pPr>
                <a:defRPr/>
              </a:pPr>
              <a:t>5/22/2025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958BEE-235F-49B9-BE2E-E917D0E9CF25}" type="slidenum">
              <a:rPr lang="en-US"/>
              <a:pPr>
                <a:defRPr/>
              </a:pPr>
              <a:t>‹#›</a:t>
            </a:fld>
            <a:endParaRPr lang="en-US" dirty="0"/>
          </a:p>
        </p:txBody>
      </p:sp>
    </p:spTree>
    <p:extLst>
      <p:ext uri="{BB962C8B-B14F-4D97-AF65-F5344CB8AC3E}">
        <p14:creationId xmlns:p14="http://schemas.microsoft.com/office/powerpoint/2010/main" val="163758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47700" y="258445"/>
            <a:ext cx="10515600" cy="1325563"/>
          </a:xfrm>
        </p:spPr>
        <p:txBody>
          <a:bodyPr>
            <a:normAutofit/>
          </a:bodyPr>
          <a:lstStyle>
            <a:lvl1pPr>
              <a:defRPr sz="4400" b="0" i="0">
                <a:effectLst/>
              </a:defRPr>
            </a:lvl1pPr>
          </a:lstStyle>
          <a:p>
            <a:r>
              <a:rPr lang="ru-RU">
                <a:sym typeface="+mn-ea"/>
              </a:rPr>
              <a:t>Образец заголовка</a:t>
            </a:r>
            <a:endParaRPr lang="en-US" dirty="0"/>
          </a:p>
        </p:txBody>
      </p:sp>
      <p:sp>
        <p:nvSpPr>
          <p:cNvPr id="3" name="Content Placeholder 2"/>
          <p:cNvSpPr>
            <a:spLocks noGrp="1"/>
          </p:cNvSpPr>
          <p:nvPr>
            <p:ph sz="half" idx="1"/>
          </p:nvPr>
        </p:nvSpPr>
        <p:spPr>
          <a:xfrm>
            <a:off x="647700" y="1825625"/>
            <a:ext cx="5181600" cy="4351338"/>
          </a:xfrm>
        </p:spPr>
        <p:txBody>
          <a:bodyPr>
            <a:normAutofit/>
          </a:bodyPr>
          <a:lstStyle>
            <a:lvl1pPr>
              <a:lnSpc>
                <a:spcPct val="150000"/>
              </a:lnSpc>
              <a:defRPr sz="280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50000"/>
              </a:lnSpc>
              <a:defRPr sz="240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50000"/>
              </a:lnSpc>
              <a:defRPr sz="200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50000"/>
              </a:lnSpc>
              <a:defRPr sz="180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1700" y="1825625"/>
            <a:ext cx="5181600" cy="4351338"/>
          </a:xfrm>
        </p:spPr>
        <p:txBody>
          <a:bodyPr>
            <a:normAutofit/>
          </a:bodyPr>
          <a:lstStyle>
            <a:lvl1pPr>
              <a:lnSpc>
                <a:spcPct val="150000"/>
              </a:lnSpc>
              <a:defRPr kumimoji="0" lang="en-US" sz="2800" b="0" i="0" u="none" strike="noStrike" kern="1200" cap="none" spc="0" normalizeH="0" baseline="0" noProof="1" dirty="0">
                <a:solidFill>
                  <a:schemeClr val="tx1">
                    <a:lumMod val="75000"/>
                    <a:lumOff val="25000"/>
                  </a:schemeClr>
                </a:solidFill>
                <a:latin typeface="Calibri Light" panose="020F0302020204030204" pitchFamily="34" charset="0"/>
                <a:ea typeface="+mn-ea"/>
                <a:cs typeface="+mn-cs"/>
              </a:defRPr>
            </a:lvl1pPr>
            <a:lvl2pPr>
              <a:lnSpc>
                <a:spcPct val="150000"/>
              </a:lnSpc>
              <a:defRPr sz="2400">
                <a:solidFill>
                  <a:schemeClr val="tx1">
                    <a:lumMod val="75000"/>
                    <a:lumOff val="25000"/>
                  </a:schemeClr>
                </a:solidFill>
              </a:defRPr>
            </a:lvl2pPr>
            <a:lvl3pPr>
              <a:lnSpc>
                <a:spcPct val="150000"/>
              </a:lnSpc>
              <a:defRPr sz="2000">
                <a:solidFill>
                  <a:schemeClr val="tx1">
                    <a:lumMod val="75000"/>
                    <a:lumOff val="25000"/>
                  </a:schemeClr>
                </a:solidFill>
              </a:defRPr>
            </a:lvl3pPr>
            <a:lvl4pPr>
              <a:lnSpc>
                <a:spcPct val="150000"/>
              </a:lnSpc>
              <a:defRPr sz="2000">
                <a:solidFill>
                  <a:schemeClr val="tx1">
                    <a:lumMod val="75000"/>
                    <a:lumOff val="25000"/>
                  </a:schemeClr>
                </a:solidFill>
              </a:defRPr>
            </a:lvl4pPr>
            <a:lvl5pPr>
              <a:lnSpc>
                <a:spcPct val="150000"/>
              </a:lnSpc>
              <a:defRPr sz="2000">
                <a:solidFill>
                  <a:schemeClr val="tx1">
                    <a:lumMod val="75000"/>
                    <a:lumOff val="25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D283AAA3-BFDB-4C99-8073-B6725CDEADA8}" type="datetimeFigureOut">
              <a:rPr lang="en-US"/>
              <a:pPr>
                <a:defRPr/>
              </a:pPr>
              <a:t>5/22/2025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9BB64A-9D40-49CA-8E9E-7CEE0692519A}" type="slidenum">
              <a:rPr lang="en-US"/>
              <a:pPr>
                <a:defRPr/>
              </a:pPr>
              <a:t>‹#›</a:t>
            </a:fld>
            <a:endParaRPr lang="en-US" dirty="0"/>
          </a:p>
        </p:txBody>
      </p:sp>
    </p:spTree>
    <p:extLst>
      <p:ext uri="{BB962C8B-B14F-4D97-AF65-F5344CB8AC3E}">
        <p14:creationId xmlns:p14="http://schemas.microsoft.com/office/powerpoint/2010/main" val="296389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sz="4400"/>
            </a:lvl1pPr>
          </a:lstStyle>
          <a:p>
            <a:r>
              <a:rPr lang="ru-RU">
                <a:sym typeface="+mn-ea"/>
              </a:rPr>
              <a:t>Образец заголовка</a:t>
            </a:r>
            <a:endParaRPr lang="en-US"/>
          </a:p>
        </p:txBody>
      </p:sp>
      <p:sp>
        <p:nvSpPr>
          <p:cNvPr id="3" name="Text Placeholder 2"/>
          <p:cNvSpPr>
            <a:spLocks noGrp="1"/>
          </p:cNvSpPr>
          <p:nvPr>
            <p:ph type="body" idx="1"/>
          </p:nvPr>
        </p:nvSpPr>
        <p:spPr>
          <a:xfrm>
            <a:off x="839788" y="1744961"/>
            <a:ext cx="5157787"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615609"/>
            <a:ext cx="5157787" cy="357405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内容占位符 5"/>
          <p:cNvSpPr>
            <a:spLocks noGrp="1"/>
          </p:cNvSpPr>
          <p:nvPr>
            <p:ph sz="quarter" idx="4"/>
          </p:nvPr>
        </p:nvSpPr>
        <p:spPr>
          <a:xfrm>
            <a:off x="6172200" y="2615609"/>
            <a:ext cx="5183188" cy="3574054"/>
          </a:xfrm>
        </p:spPr>
        <p:txBody>
          <a:bodyPr/>
          <a:lstStyle/>
          <a:p>
            <a:pPr lvl="0"/>
            <a:r>
              <a:rPr lang="ru-RU">
                <a:sym typeface="+mn-ea"/>
              </a:rPr>
              <a:t>Образец текста</a:t>
            </a:r>
          </a:p>
          <a:p>
            <a:pPr lvl="1"/>
            <a:r>
              <a:rPr lang="ru-RU">
                <a:sym typeface="+mn-ea"/>
              </a:rPr>
              <a:t>Второй уровень</a:t>
            </a:r>
          </a:p>
          <a:p>
            <a:pPr lvl="2"/>
            <a:r>
              <a:rPr lang="ru-RU">
                <a:sym typeface="+mn-ea"/>
              </a:rPr>
              <a:t>Третий уровень</a:t>
            </a:r>
          </a:p>
          <a:p>
            <a:pPr lvl="3"/>
            <a:r>
              <a:rPr lang="ru-RU">
                <a:sym typeface="+mn-ea"/>
              </a:rPr>
              <a:t>Четвертый уровень</a:t>
            </a:r>
          </a:p>
          <a:p>
            <a:pPr lvl="4"/>
            <a:r>
              <a:rPr lang="ru-RU">
                <a:sym typeface="+mn-ea"/>
              </a:rPr>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FD9C4220-0382-46F2-AE6E-0ADD15756A4F}" type="datetimeFigureOut">
              <a:rPr lang="en-US"/>
              <a:pPr>
                <a:defRPr/>
              </a:pPr>
              <a:t>5/22/2025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25A094-4227-467B-B1B9-5E8A795D59D2}" type="slidenum">
              <a:rPr lang="en-US"/>
              <a:pPr>
                <a:defRPr/>
              </a:pPr>
              <a:t>‹#›</a:t>
            </a:fld>
            <a:endParaRPr lang="en-US" dirty="0"/>
          </a:p>
        </p:txBody>
      </p:sp>
    </p:spTree>
    <p:extLst>
      <p:ext uri="{BB962C8B-B14F-4D97-AF65-F5344CB8AC3E}">
        <p14:creationId xmlns:p14="http://schemas.microsoft.com/office/powerpoint/2010/main" val="12726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normAutofit/>
          </a:bodyPr>
          <a:lstStyle>
            <a:lvl1pPr algn="ctr">
              <a:defRPr sz="4400" b="0">
                <a:effectLst/>
                <a:latin typeface="Calibri Light" panose="020F0302020204030204" pitchFamily="34" charset="0"/>
                <a:cs typeface="Calibri Light" panose="020F0302020204030204" pitchFamily="34" charset="0"/>
              </a:defRPr>
            </a:lvl1p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8B4614DE-8B41-41C2-AEDB-4975532E44C0}" type="datetimeFigureOut">
              <a:rPr lang="en-US"/>
              <a:pPr>
                <a:defRPr/>
              </a:pPr>
              <a:t>5/22/2025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9847FF-6763-4793-9927-67CACE247D68}" type="slidenum">
              <a:rPr lang="en-US"/>
              <a:pPr>
                <a:defRPr/>
              </a:pPr>
              <a:t>‹#›</a:t>
            </a:fld>
            <a:endParaRPr lang="en-US" dirty="0"/>
          </a:p>
        </p:txBody>
      </p:sp>
    </p:spTree>
    <p:extLst>
      <p:ext uri="{BB962C8B-B14F-4D97-AF65-F5344CB8AC3E}">
        <p14:creationId xmlns:p14="http://schemas.microsoft.com/office/powerpoint/2010/main" val="43397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1EDBA9-20F8-44D1-A2DE-28DFDD133543}" type="datetimeFigureOut">
              <a:rPr lang="en-US"/>
              <a:pPr>
                <a:defRPr/>
              </a:pPr>
              <a:t>5/22/2025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6719E9-95F2-453A-8FC5-7ED5C492A2EC}" type="slidenum">
              <a:rPr lang="en-US"/>
              <a:pPr>
                <a:defRPr/>
              </a:pPr>
              <a:t>‹#›</a:t>
            </a:fld>
            <a:endParaRPr lang="en-US" dirty="0"/>
          </a:p>
        </p:txBody>
      </p:sp>
    </p:spTree>
    <p:extLst>
      <p:ext uri="{BB962C8B-B14F-4D97-AF65-F5344CB8AC3E}">
        <p14:creationId xmlns:p14="http://schemas.microsoft.com/office/powerpoint/2010/main" val="67158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6747" y="127000"/>
            <a:ext cx="4165200" cy="1600200"/>
          </a:xfrm>
        </p:spPr>
        <p:txBody>
          <a:bodyPr>
            <a:normAutofit/>
          </a:bodyPr>
          <a:lstStyle>
            <a:lvl1pPr>
              <a:defRPr sz="3200" b="0">
                <a:effectLst/>
                <a:latin typeface="Calibri Light" panose="020F0302020204030204" pitchFamily="34" charset="0"/>
                <a:cs typeface="Calibri Light" panose="020F0302020204030204" pitchFamily="34" charset="0"/>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4000" y="766354"/>
            <a:ext cx="5817375" cy="509444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CB2BADD9-B7EE-4A81-9307-2FE2455A7A87}" type="datetimeFigureOut">
              <a:rPr lang="en-US"/>
              <a:pPr>
                <a:defRPr/>
              </a:pPr>
              <a:t>5/22/2025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769E-E04F-4C68-9432-5058800648C5}" type="slidenum">
              <a:rPr lang="en-US"/>
              <a:pPr>
                <a:defRPr/>
              </a:pPr>
              <a:t>‹#›</a:t>
            </a:fld>
            <a:endParaRPr lang="en-US" dirty="0"/>
          </a:p>
        </p:txBody>
      </p:sp>
    </p:spTree>
    <p:extLst>
      <p:ext uri="{BB962C8B-B14F-4D97-AF65-F5344CB8AC3E}">
        <p14:creationId xmlns:p14="http://schemas.microsoft.com/office/powerpoint/2010/main" val="217982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4484" y="365125"/>
            <a:ext cx="1529316" cy="5811838"/>
          </a:xfrm>
        </p:spPr>
        <p:txBody>
          <a:bodyPr vert="eaVert">
            <a:normAutofit/>
          </a:bodyPr>
          <a:lstStyle>
            <a:lvl1pPr>
              <a:defRPr sz="4400"/>
            </a:lvl1pPr>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8879958"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11C049C-B119-46B0-83EB-D8B4BEBCE151}" type="datetimeFigureOut">
              <a:rPr lang="en-US"/>
              <a:pPr>
                <a:defRPr/>
              </a:pPr>
              <a:t>5/22/2025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71F2E9-FD51-42FD-8151-DEBEED0DF236}" type="slidenum">
              <a:rPr lang="en-US"/>
              <a:pPr>
                <a:defRPr/>
              </a:pPr>
              <a:t>‹#›</a:t>
            </a:fld>
            <a:endParaRPr lang="en-US" dirty="0"/>
          </a:p>
        </p:txBody>
      </p:sp>
    </p:spTree>
    <p:extLst>
      <p:ext uri="{BB962C8B-B14F-4D97-AF65-F5344CB8AC3E}">
        <p14:creationId xmlns:p14="http://schemas.microsoft.com/office/powerpoint/2010/main" val="20381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200" baseline="0" smtClean="0">
                <a:solidFill>
                  <a:schemeClr val="tx1">
                    <a:tint val="75000"/>
                  </a:schemeClr>
                </a:solidFill>
                <a:latin typeface="+mn-lt"/>
                <a:ea typeface="+mn-ea"/>
                <a:cs typeface="+mn-cs"/>
              </a:defRPr>
            </a:lvl1pPr>
          </a:lstStyle>
          <a:p>
            <a:pPr>
              <a:defRPr/>
            </a:pPr>
            <a:fld id="{7DB1C03C-1605-4822-BE59-541AFD3B0422}" type="datetimeFigureOut">
              <a:rPr lang="en-US"/>
              <a:pPr>
                <a:defRPr/>
              </a:pPr>
              <a:t>5/22/2025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spcBef>
                <a:spcPts val="0"/>
              </a:spcBef>
              <a:spcAft>
                <a:spcPts val="0"/>
              </a:spcAft>
              <a:defRPr sz="1200">
                <a:solidFill>
                  <a:schemeClr val="tx1">
                    <a:tint val="75000"/>
                  </a:schemeClr>
                </a:solidFill>
                <a:latin typeface="Calibri Light" panose="020F0302020204030204" pitchFamily="34" charset="0"/>
                <a:ea typeface="+mn-ea"/>
                <a:cs typeface="Calibri Light" panose="020F0302020204030204" pitchFamily="34" charset="0"/>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spcBef>
                <a:spcPts val="0"/>
              </a:spcBef>
              <a:spcAft>
                <a:spcPts val="0"/>
              </a:spcAft>
              <a:defRPr sz="1200" smtClean="0">
                <a:solidFill>
                  <a:schemeClr val="tx1">
                    <a:tint val="75000"/>
                  </a:schemeClr>
                </a:solidFill>
                <a:latin typeface="Calibri Light" panose="020F0302020204030204" pitchFamily="34" charset="0"/>
                <a:ea typeface="+mn-ea"/>
                <a:cs typeface="Calibri Light" panose="020F0302020204030204" pitchFamily="34" charset="0"/>
              </a:defRPr>
            </a:lvl1pPr>
          </a:lstStyle>
          <a:p>
            <a:pPr>
              <a:defRPr/>
            </a:pPr>
            <a:fld id="{148D0124-D71E-4E96-B0C4-7E29F6D95B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1" fontAlgn="base" hangingPunct="1">
        <a:lnSpc>
          <a:spcPct val="90000"/>
        </a:lnSpc>
        <a:spcBef>
          <a:spcPct val="0"/>
        </a:spcBef>
        <a:spcAft>
          <a:spcPct val="0"/>
        </a:spcAft>
        <a:defRPr sz="4000" kern="1200">
          <a:solidFill>
            <a:schemeClr val="tx1"/>
          </a:solidFill>
          <a:latin typeface="Calibri Light" panose="020F0302020204030204" pitchFamily="34" charset="0"/>
          <a:ea typeface="Microsoft YaHei" panose="020B0503020204020204" pitchFamily="34" charset="-122"/>
          <a:cs typeface="+mj-cs"/>
        </a:defRPr>
      </a:lvl1pPr>
      <a:lvl2pPr algn="l" rtl="0" eaLnBrk="1" fontAlgn="base" hangingPunct="1">
        <a:lnSpc>
          <a:spcPct val="90000"/>
        </a:lnSpc>
        <a:spcBef>
          <a:spcPct val="0"/>
        </a:spcBef>
        <a:spcAft>
          <a:spcPct val="0"/>
        </a:spcAft>
        <a:defRPr sz="4000">
          <a:solidFill>
            <a:schemeClr val="tx1"/>
          </a:solidFill>
          <a:latin typeface="Calibri Light" panose="020F0302020204030204" pitchFamily="34" charset="0"/>
          <a:ea typeface="Microsoft YaHei" panose="020B0503020204020204" pitchFamily="34" charset="-122"/>
        </a:defRPr>
      </a:lvl2pPr>
      <a:lvl3pPr algn="l" rtl="0" eaLnBrk="1" fontAlgn="base" hangingPunct="1">
        <a:lnSpc>
          <a:spcPct val="90000"/>
        </a:lnSpc>
        <a:spcBef>
          <a:spcPct val="0"/>
        </a:spcBef>
        <a:spcAft>
          <a:spcPct val="0"/>
        </a:spcAft>
        <a:defRPr sz="4000">
          <a:solidFill>
            <a:schemeClr val="tx1"/>
          </a:solidFill>
          <a:latin typeface="Calibri Light" panose="020F0302020204030204" pitchFamily="34" charset="0"/>
          <a:ea typeface="Microsoft YaHei" panose="020B0503020204020204" pitchFamily="34" charset="-122"/>
        </a:defRPr>
      </a:lvl3pPr>
      <a:lvl4pPr algn="l" rtl="0" eaLnBrk="1" fontAlgn="base" hangingPunct="1">
        <a:lnSpc>
          <a:spcPct val="90000"/>
        </a:lnSpc>
        <a:spcBef>
          <a:spcPct val="0"/>
        </a:spcBef>
        <a:spcAft>
          <a:spcPct val="0"/>
        </a:spcAft>
        <a:defRPr sz="4000">
          <a:solidFill>
            <a:schemeClr val="tx1"/>
          </a:solidFill>
          <a:latin typeface="Calibri Light" panose="020F0302020204030204" pitchFamily="34" charset="0"/>
          <a:ea typeface="Microsoft YaHei" panose="020B0503020204020204" pitchFamily="34" charset="-122"/>
        </a:defRPr>
      </a:lvl4pPr>
      <a:lvl5pPr algn="l" rtl="0" eaLnBrk="1" fontAlgn="base" hangingPunct="1">
        <a:lnSpc>
          <a:spcPct val="90000"/>
        </a:lnSpc>
        <a:spcBef>
          <a:spcPct val="0"/>
        </a:spcBef>
        <a:spcAft>
          <a:spcPct val="0"/>
        </a:spcAft>
        <a:defRPr sz="4000">
          <a:solidFill>
            <a:schemeClr val="tx1"/>
          </a:solidFill>
          <a:latin typeface="Calibri Light" panose="020F0302020204030204" pitchFamily="34" charset="0"/>
          <a:ea typeface="Microsoft YaHei" panose="020B0503020204020204" pitchFamily="34" charset="-122"/>
        </a:defRPr>
      </a:lvl5pPr>
      <a:lvl6pPr marL="457200" algn="l" rtl="0" eaLnBrk="1" fontAlgn="base" hangingPunct="1">
        <a:lnSpc>
          <a:spcPct val="90000"/>
        </a:lnSpc>
        <a:spcBef>
          <a:spcPct val="0"/>
        </a:spcBef>
        <a:spcAft>
          <a:spcPct val="0"/>
        </a:spcAft>
        <a:defRPr sz="4000">
          <a:solidFill>
            <a:schemeClr val="tx1"/>
          </a:solidFill>
          <a:latin typeface="Calibri Light" panose="020F0302020204030204" pitchFamily="34" charset="0"/>
          <a:ea typeface="Microsoft YaHei" panose="020B0503020204020204" pitchFamily="34" charset="-122"/>
        </a:defRPr>
      </a:lvl6pPr>
      <a:lvl7pPr marL="914400" algn="l" rtl="0" eaLnBrk="1" fontAlgn="base" hangingPunct="1">
        <a:lnSpc>
          <a:spcPct val="90000"/>
        </a:lnSpc>
        <a:spcBef>
          <a:spcPct val="0"/>
        </a:spcBef>
        <a:spcAft>
          <a:spcPct val="0"/>
        </a:spcAft>
        <a:defRPr sz="4000">
          <a:solidFill>
            <a:schemeClr val="tx1"/>
          </a:solidFill>
          <a:latin typeface="Calibri Light" panose="020F0302020204030204" pitchFamily="34" charset="0"/>
          <a:ea typeface="Microsoft YaHei" panose="020B0503020204020204" pitchFamily="34" charset="-122"/>
        </a:defRPr>
      </a:lvl7pPr>
      <a:lvl8pPr marL="1371600" algn="l" rtl="0" eaLnBrk="1" fontAlgn="base" hangingPunct="1">
        <a:lnSpc>
          <a:spcPct val="90000"/>
        </a:lnSpc>
        <a:spcBef>
          <a:spcPct val="0"/>
        </a:spcBef>
        <a:spcAft>
          <a:spcPct val="0"/>
        </a:spcAft>
        <a:defRPr sz="4000">
          <a:solidFill>
            <a:schemeClr val="tx1"/>
          </a:solidFill>
          <a:latin typeface="Calibri Light" panose="020F0302020204030204" pitchFamily="34" charset="0"/>
          <a:ea typeface="Microsoft YaHei" panose="020B0503020204020204" pitchFamily="34" charset="-122"/>
        </a:defRPr>
      </a:lvl8pPr>
      <a:lvl9pPr marL="1828800" algn="l" rtl="0" eaLnBrk="1" fontAlgn="base" hangingPunct="1">
        <a:lnSpc>
          <a:spcPct val="90000"/>
        </a:lnSpc>
        <a:spcBef>
          <a:spcPct val="0"/>
        </a:spcBef>
        <a:spcAft>
          <a:spcPct val="0"/>
        </a:spcAft>
        <a:defRPr sz="4000">
          <a:solidFill>
            <a:schemeClr val="tx1"/>
          </a:solidFill>
          <a:latin typeface="Calibri Light" panose="020F0302020204030204" pitchFamily="34" charset="0"/>
          <a:ea typeface="Microsoft YaHei" panose="020B0503020204020204" pitchFamily="34" charset="-122"/>
        </a:defRPr>
      </a:lvl9pPr>
    </p:titleStyle>
    <p:body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Calibri Light" panose="020F0302020204030204" pitchFamily="34" charset="0"/>
          <a:ea typeface="+mn-ea"/>
          <a:cs typeface="黑体"/>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黑体"/>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32250"/>
            <a:ext cx="12192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8"/>
          <p:cNvSpPr txBox="1">
            <a:spLocks noChangeArrowheads="1"/>
          </p:cNvSpPr>
          <p:nvPr/>
        </p:nvSpPr>
        <p:spPr bwMode="auto">
          <a:xfrm>
            <a:off x="506413" y="268288"/>
            <a:ext cx="990123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3600">
                <a:solidFill>
                  <a:schemeClr val="bg1"/>
                </a:solidFill>
                <a:latin typeface="Montserrat Black" panose="00000A00000000000000" pitchFamily="2" charset="-52"/>
                <a:sym typeface="+mn-ea"/>
              </a:rPr>
              <a:t>SaaS-сервис гиперлокальной экспресс-доставки</a:t>
            </a:r>
            <a:endParaRPr lang="ru-RU" altLang="ru-RU" sz="2400">
              <a:solidFill>
                <a:schemeClr val="bg1"/>
              </a:solidFill>
              <a:latin typeface="Montserrat Black" panose="00000A00000000000000" pitchFamily="2" charset="-52"/>
            </a:endParaRPr>
          </a:p>
        </p:txBody>
      </p:sp>
      <p:pic>
        <p:nvPicPr>
          <p:cNvPr id="15" name="Изображение 14"/>
          <p:cNvPicPr>
            <a:picLocks noChangeAspect="1"/>
          </p:cNvPicPr>
          <p:nvPr/>
        </p:nvPicPr>
        <p:blipFill>
          <a:blip r:embed="rId3"/>
          <a:stretch>
            <a:fillRect/>
          </a:stretch>
        </p:blipFill>
        <p:spPr>
          <a:xfrm>
            <a:off x="8275638" y="2133600"/>
            <a:ext cx="2887662" cy="3476625"/>
          </a:xfrm>
          <a:prstGeom prst="rect">
            <a:avLst/>
          </a:prstGeom>
          <a:effectLst>
            <a:outerShdw blurRad="152400" dir="3300000" sx="90000" sy="-19000" rotWithShape="0">
              <a:prstClr val="black">
                <a:alpha val="25000"/>
              </a:prstClr>
            </a:outerShdw>
          </a:effectLst>
        </p:spPr>
      </p:pic>
      <p:pic>
        <p:nvPicPr>
          <p:cNvPr id="16" name="Замещающее содержимое 13"/>
          <p:cNvPicPr>
            <a:picLocks noGrp="1" noChangeAspect="1"/>
          </p:cNvPicPr>
          <p:nvPr>
            <p:ph sz="half" idx="2"/>
          </p:nvPr>
        </p:nvPicPr>
        <p:blipFill>
          <a:blip r:embed="rId4"/>
          <a:stretch>
            <a:fillRect/>
          </a:stretch>
        </p:blipFill>
        <p:spPr>
          <a:xfrm flipH="1">
            <a:off x="-519032" y="2267753"/>
            <a:ext cx="4989929" cy="3414269"/>
          </a:xfrm>
          <a:effectLst>
            <a:glow>
              <a:schemeClr val="accent1">
                <a:alpha val="40000"/>
              </a:schemeClr>
            </a:glow>
            <a:outerShdw blurRad="152400" dir="1680000" sx="90000" sy="-19000" rotWithShape="0">
              <a:prstClr val="black">
                <a:alpha val="32000"/>
              </a:prstClr>
            </a:outerShdw>
          </a:effectLst>
        </p:spPr>
      </p:pic>
      <p:grpSp>
        <p:nvGrpSpPr>
          <p:cNvPr id="17" name="Группа 16"/>
          <p:cNvGrpSpPr/>
          <p:nvPr/>
        </p:nvGrpSpPr>
        <p:grpSpPr>
          <a:xfrm>
            <a:off x="4630882" y="2266862"/>
            <a:ext cx="3027218" cy="3027218"/>
            <a:chOff x="4582391" y="3763153"/>
            <a:chExt cx="3027218" cy="3027218"/>
          </a:xfrm>
          <a:effectLst>
            <a:glow rad="215900">
              <a:srgbClr val="FF0000">
                <a:alpha val="15000"/>
              </a:srgbClr>
            </a:glow>
          </a:effectLst>
        </p:grpSpPr>
        <p:sp>
          <p:nvSpPr>
            <p:cNvPr id="8" name="Овал 7"/>
            <p:cNvSpPr/>
            <p:nvPr/>
          </p:nvSpPr>
          <p:spPr>
            <a:xfrm>
              <a:off x="4582391" y="3763153"/>
              <a:ext cx="3027218" cy="3027218"/>
            </a:xfrm>
            <a:prstGeom prst="ellipse">
              <a:avLst/>
            </a:prstGeom>
            <a:effectLst>
              <a:outerShdw blurRad="152400" dist="317500" dir="5400000" sx="90000" sy="-19000" rotWithShape="0">
                <a:prstClr val="black">
                  <a:alpha val="30000"/>
                </a:prst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1175" y="4018686"/>
              <a:ext cx="2640871" cy="2656306"/>
            </a:xfrm>
            <a:prstGeom prst="rect">
              <a:avLst/>
            </a:prstGeom>
          </p:spPr>
        </p:pic>
      </p:grpSp>
      <p:sp>
        <p:nvSpPr>
          <p:cNvPr id="18" name="Скругленный прямоугольник 17"/>
          <p:cNvSpPr/>
          <p:nvPr/>
        </p:nvSpPr>
        <p:spPr>
          <a:xfrm>
            <a:off x="353291" y="224050"/>
            <a:ext cx="8111836" cy="1311275"/>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4106" name="Рисунок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12263" y="79375"/>
            <a:ext cx="28209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Текстовое поле 6"/>
          <p:cNvSpPr txBox="1">
            <a:spLocks noChangeArrowheads="1"/>
          </p:cNvSpPr>
          <p:nvPr/>
        </p:nvSpPr>
        <p:spPr bwMode="auto">
          <a:xfrm>
            <a:off x="819150" y="315913"/>
            <a:ext cx="406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2800">
                <a:solidFill>
                  <a:schemeClr val="bg1"/>
                </a:solidFill>
                <a:latin typeface="Montserrat Black" panose="00000A00000000000000" pitchFamily="2" charset="-52"/>
              </a:rPr>
              <a:t>География</a:t>
            </a:r>
          </a:p>
        </p:txBody>
      </p:sp>
      <p:pic>
        <p:nvPicPr>
          <p:cNvPr id="8" name="Замещающее содержимое 7" descr="pngwing.com"/>
          <p:cNvPicPr>
            <a:picLocks noGrp="1" noChangeAspect="1"/>
          </p:cNvPicPr>
          <p:nvPr>
            <p:ph sz="quarter" idx="13"/>
          </p:nvPr>
        </p:nvPicPr>
        <p:blipFill>
          <a:blip r:embed="rId2"/>
          <a:stretch>
            <a:fillRect/>
          </a:stretch>
        </p:blipFill>
        <p:spPr>
          <a:xfrm>
            <a:off x="755650" y="455613"/>
            <a:ext cx="11176000" cy="5946775"/>
          </a:xfrm>
          <a:effectLst>
            <a:outerShdw blurRad="203200" dist="38100" dir="2700000" algn="tl" rotWithShape="0">
              <a:prstClr val="black">
                <a:alpha val="88000"/>
              </a:prstClr>
            </a:outerShdw>
          </a:effectLst>
        </p:spPr>
      </p:pic>
      <p:grpSp>
        <p:nvGrpSpPr>
          <p:cNvPr id="13316" name="Группа 8"/>
          <p:cNvGrpSpPr>
            <a:grpSpLocks/>
          </p:cNvGrpSpPr>
          <p:nvPr/>
        </p:nvGrpSpPr>
        <p:grpSpPr bwMode="auto">
          <a:xfrm>
            <a:off x="755650" y="979488"/>
            <a:ext cx="4127500" cy="1885950"/>
            <a:chOff x="3359" y="3512"/>
            <a:chExt cx="7746" cy="3673"/>
          </a:xfrm>
        </p:grpSpPr>
        <p:sp>
          <p:nvSpPr>
            <p:cNvPr id="10" name="Скругленный прямоугольник 9"/>
            <p:cNvSpPr/>
            <p:nvPr/>
          </p:nvSpPr>
          <p:spPr>
            <a:xfrm>
              <a:off x="3359" y="3512"/>
              <a:ext cx="7746" cy="3673"/>
            </a:xfrm>
            <a:prstGeom prst="roundRect">
              <a:avLst/>
            </a:prstGeom>
            <a:solidFill>
              <a:schemeClr val="bg1">
                <a:alpha val="93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endParaRPr lang="ru-RU" altLang="en-US"/>
            </a:p>
          </p:txBody>
        </p:sp>
        <p:sp>
          <p:nvSpPr>
            <p:cNvPr id="13325" name="Текстовое поле 10"/>
            <p:cNvSpPr txBox="1">
              <a:spLocks noChangeArrowheads="1"/>
            </p:cNvSpPr>
            <p:nvPr/>
          </p:nvSpPr>
          <p:spPr bwMode="auto">
            <a:xfrm>
              <a:off x="4452" y="4023"/>
              <a:ext cx="5440" cy="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ru-RU" altLang="en-US" sz="4400">
                  <a:solidFill>
                    <a:srgbClr val="FF0000"/>
                  </a:solidFill>
                  <a:latin typeface="Montserrat Black" panose="00000A00000000000000" pitchFamily="2" charset="-52"/>
                </a:rPr>
                <a:t>5</a:t>
              </a:r>
              <a:r>
                <a:rPr lang="en-US" altLang="ru-RU" sz="4400">
                  <a:solidFill>
                    <a:srgbClr val="FF0000"/>
                  </a:solidFill>
                  <a:latin typeface="Montserrat Black" panose="00000A00000000000000" pitchFamily="2" charset="-52"/>
                </a:rPr>
                <a:t>50</a:t>
              </a:r>
              <a:r>
                <a:rPr lang="ru-RU" altLang="en-US" sz="4400">
                  <a:solidFill>
                    <a:srgbClr val="FF0000"/>
                  </a:solidFill>
                  <a:latin typeface="Montserrat Black" panose="00000A00000000000000" pitchFamily="2" charset="-52"/>
                </a:rPr>
                <a:t>+</a:t>
              </a:r>
            </a:p>
            <a:p>
              <a:pPr algn="ctr" eaLnBrk="1" hangingPunct="1"/>
              <a:r>
                <a:rPr lang="ru-RU" altLang="ru-RU" sz="3600">
                  <a:latin typeface="Montserrat Black" panose="00000A00000000000000" pitchFamily="2" charset="-52"/>
                </a:rPr>
                <a:t>Городов</a:t>
              </a:r>
            </a:p>
          </p:txBody>
        </p:sp>
      </p:grpSp>
      <p:grpSp>
        <p:nvGrpSpPr>
          <p:cNvPr id="13317" name="Группа 11"/>
          <p:cNvGrpSpPr>
            <a:grpSpLocks/>
          </p:cNvGrpSpPr>
          <p:nvPr/>
        </p:nvGrpSpPr>
        <p:grpSpPr bwMode="auto">
          <a:xfrm>
            <a:off x="7349279" y="981075"/>
            <a:ext cx="4262353" cy="1887538"/>
            <a:chOff x="17608" y="3367"/>
            <a:chExt cx="7996" cy="3673"/>
          </a:xfrm>
        </p:grpSpPr>
        <p:sp>
          <p:nvSpPr>
            <p:cNvPr id="13" name="Скругленный прямоугольник 12"/>
            <p:cNvSpPr/>
            <p:nvPr/>
          </p:nvSpPr>
          <p:spPr>
            <a:xfrm>
              <a:off x="17690" y="3367"/>
              <a:ext cx="7746" cy="3673"/>
            </a:xfrm>
            <a:prstGeom prst="roundRect">
              <a:avLst/>
            </a:prstGeom>
            <a:solidFill>
              <a:schemeClr val="bg1">
                <a:alpha val="93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endParaRPr lang="ru-RU" altLang="en-US"/>
            </a:p>
          </p:txBody>
        </p:sp>
        <p:sp>
          <p:nvSpPr>
            <p:cNvPr id="13323" name="Текстовое поле 13"/>
            <p:cNvSpPr txBox="1">
              <a:spLocks noChangeArrowheads="1"/>
            </p:cNvSpPr>
            <p:nvPr/>
          </p:nvSpPr>
          <p:spPr bwMode="auto">
            <a:xfrm>
              <a:off x="17608" y="3693"/>
              <a:ext cx="7996" cy="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ru-RU" altLang="en-US" sz="4400" dirty="0">
                  <a:solidFill>
                    <a:srgbClr val="FF0000"/>
                  </a:solidFill>
                  <a:latin typeface="Montserrat Black" panose="00000A00000000000000" pitchFamily="2" charset="-52"/>
                </a:rPr>
                <a:t>51500</a:t>
              </a:r>
            </a:p>
            <a:p>
              <a:pPr algn="ctr" eaLnBrk="1" hangingPunct="1"/>
              <a:r>
                <a:rPr lang="ru-RU" altLang="en-US" sz="2400" dirty="0">
                  <a:latin typeface="Montserrat Black" panose="00000A00000000000000" pitchFamily="2" charset="-52"/>
                </a:rPr>
                <a:t>Зарегистрированных курьеров</a:t>
              </a:r>
            </a:p>
          </p:txBody>
        </p:sp>
      </p:grpSp>
      <p:grpSp>
        <p:nvGrpSpPr>
          <p:cNvPr id="13318" name="Группа 14"/>
          <p:cNvGrpSpPr>
            <a:grpSpLocks/>
          </p:cNvGrpSpPr>
          <p:nvPr/>
        </p:nvGrpSpPr>
        <p:grpSpPr bwMode="auto">
          <a:xfrm>
            <a:off x="4032250" y="4156075"/>
            <a:ext cx="4127500" cy="1887538"/>
            <a:chOff x="3359" y="3367"/>
            <a:chExt cx="7746" cy="3673"/>
          </a:xfrm>
        </p:grpSpPr>
        <p:sp>
          <p:nvSpPr>
            <p:cNvPr id="16" name="Скругленный прямоугольник 15"/>
            <p:cNvSpPr/>
            <p:nvPr/>
          </p:nvSpPr>
          <p:spPr>
            <a:xfrm>
              <a:off x="3359" y="3367"/>
              <a:ext cx="7746" cy="3673"/>
            </a:xfrm>
            <a:prstGeom prst="roundRect">
              <a:avLst/>
            </a:prstGeom>
            <a:solidFill>
              <a:schemeClr val="bg1">
                <a:alpha val="93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endParaRPr lang="ru-RU" altLang="en-US"/>
            </a:p>
          </p:txBody>
        </p:sp>
        <p:sp>
          <p:nvSpPr>
            <p:cNvPr id="13321" name="Текстовое поле 16"/>
            <p:cNvSpPr txBox="1">
              <a:spLocks noChangeArrowheads="1"/>
            </p:cNvSpPr>
            <p:nvPr/>
          </p:nvSpPr>
          <p:spPr bwMode="auto">
            <a:xfrm>
              <a:off x="3359" y="3781"/>
              <a:ext cx="7746" cy="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ru-RU" altLang="en-US" sz="4400" dirty="0">
                  <a:solidFill>
                    <a:srgbClr val="FF0000"/>
                  </a:solidFill>
                  <a:latin typeface="Montserrat Black" panose="00000A00000000000000" pitchFamily="2" charset="-52"/>
                </a:rPr>
                <a:t>30</a:t>
              </a:r>
            </a:p>
            <a:p>
              <a:pPr algn="ctr" eaLnBrk="1" hangingPunct="1"/>
              <a:r>
                <a:rPr lang="ru-RU" altLang="ru-RU" sz="2400" dirty="0">
                  <a:latin typeface="Montserrat Black" panose="00000A00000000000000" pitchFamily="2" charset="-52"/>
                </a:rPr>
                <a:t>Курьерских парков </a:t>
              </a:r>
              <a:r>
                <a:rPr lang="ru-RU" altLang="ru-RU" sz="2400" dirty="0">
                  <a:solidFill>
                    <a:srgbClr val="FF0000"/>
                  </a:solidFill>
                  <a:latin typeface="Montserrat Black" panose="00000A00000000000000" pitchFamily="2" charset="-52"/>
                </a:rPr>
                <a:t>партнеров</a:t>
              </a:r>
            </a:p>
          </p:txBody>
        </p:sp>
      </p:grpSp>
      <p:sp>
        <p:nvSpPr>
          <p:cNvPr id="13319"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endParaRPr lang="ru-RU" alt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81DE4A6-F340-4DA0-88F3-B011207E6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6726"/>
            <a:ext cx="7167844" cy="5598310"/>
          </a:xfrm>
          <a:prstGeom prst="rect">
            <a:avLst/>
          </a:prstGeom>
        </p:spPr>
      </p:pic>
      <p:sp>
        <p:nvSpPr>
          <p:cNvPr id="14338" name="Заголовок 1"/>
          <p:cNvSpPr>
            <a:spLocks noGrp="1"/>
          </p:cNvSpPr>
          <p:nvPr>
            <p:ph type="title"/>
          </p:nvPr>
        </p:nvSpPr>
        <p:spPr>
          <a:xfrm>
            <a:off x="610363" y="-58837"/>
            <a:ext cx="10515600" cy="1325563"/>
          </a:xfrm>
        </p:spPr>
        <p:txBody>
          <a:bodyPr/>
          <a:lstStyle/>
          <a:p>
            <a:r>
              <a:rPr lang="ru-RU" altLang="en-US" dirty="0">
                <a:solidFill>
                  <a:schemeClr val="bg1"/>
                </a:solidFill>
                <a:latin typeface="Montserrat Black" panose="00000A00000000000000" pitchFamily="2" charset="-52"/>
              </a:rPr>
              <a:t>Команда</a:t>
            </a:r>
          </a:p>
        </p:txBody>
      </p:sp>
      <p:sp>
        <p:nvSpPr>
          <p:cNvPr id="6" name="Скругленный прямоугольник 5"/>
          <p:cNvSpPr/>
          <p:nvPr/>
        </p:nvSpPr>
        <p:spPr>
          <a:xfrm>
            <a:off x="8306055" y="581002"/>
            <a:ext cx="3599613" cy="607158"/>
          </a:xfrm>
          <a:prstGeom prst="roundRect">
            <a:avLst/>
          </a:prstGeom>
          <a:solidFill>
            <a:srgbClr val="FF0000"/>
          </a:solidFill>
          <a:effectLst>
            <a:innerShdw blurRad="63500" dist="50800" dir="135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en-US" altLang="en-US" dirty="0">
                <a:latin typeface="Montserrat Black" panose="00000A00000000000000" pitchFamily="2" charset="-52"/>
              </a:rPr>
              <a:t>CEO</a:t>
            </a:r>
          </a:p>
        </p:txBody>
      </p:sp>
      <p:sp>
        <p:nvSpPr>
          <p:cNvPr id="7" name="Скругленный прямоугольник 6"/>
          <p:cNvSpPr/>
          <p:nvPr/>
        </p:nvSpPr>
        <p:spPr>
          <a:xfrm>
            <a:off x="8306056" y="1296598"/>
            <a:ext cx="3599614" cy="483565"/>
          </a:xfrm>
          <a:prstGeom prst="roundRect">
            <a:avLst/>
          </a:prstGeom>
          <a:solidFill>
            <a:srgbClr val="023DB1"/>
          </a:solidFill>
          <a:effectLst>
            <a:innerShdw blurRad="63500" dist="50800" dir="135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en-US" dirty="0">
                <a:latin typeface="Montserrat Black" panose="00000A00000000000000" pitchFamily="2" charset="-52"/>
              </a:rPr>
              <a:t>Отдел аналитики</a:t>
            </a:r>
          </a:p>
        </p:txBody>
      </p:sp>
      <p:sp>
        <p:nvSpPr>
          <p:cNvPr id="10" name="Скругленный прямоугольник 9"/>
          <p:cNvSpPr/>
          <p:nvPr/>
        </p:nvSpPr>
        <p:spPr>
          <a:xfrm>
            <a:off x="8306056" y="3631154"/>
            <a:ext cx="3599613" cy="483565"/>
          </a:xfrm>
          <a:prstGeom prst="roundRect">
            <a:avLst/>
          </a:prstGeom>
          <a:solidFill>
            <a:srgbClr val="023DB1"/>
          </a:solidFill>
          <a:effectLst>
            <a:innerShdw blurRad="63500" dist="50800" dir="135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en-US" altLang="ru-RU" dirty="0">
                <a:latin typeface="Montserrat Black" panose="00000A00000000000000" pitchFamily="2" charset="-52"/>
              </a:rPr>
              <a:t>IT </a:t>
            </a:r>
            <a:r>
              <a:rPr lang="ru-RU" altLang="ru-RU" dirty="0">
                <a:latin typeface="Montserrat Black" panose="00000A00000000000000" pitchFamily="2" charset="-52"/>
              </a:rPr>
              <a:t>отдел</a:t>
            </a:r>
          </a:p>
        </p:txBody>
      </p:sp>
      <p:sp>
        <p:nvSpPr>
          <p:cNvPr id="11" name="Скругленный прямоугольник 10"/>
          <p:cNvSpPr/>
          <p:nvPr/>
        </p:nvSpPr>
        <p:spPr>
          <a:xfrm>
            <a:off x="8303768" y="4211724"/>
            <a:ext cx="3582422" cy="483565"/>
          </a:xfrm>
          <a:prstGeom prst="roundRect">
            <a:avLst/>
          </a:prstGeom>
          <a:solidFill>
            <a:srgbClr val="023DB1"/>
          </a:solidFill>
          <a:effectLst>
            <a:innerShdw blurRad="63500" dist="50800" dir="135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en-US" dirty="0">
                <a:latin typeface="Montserrat Black" panose="00000A00000000000000" pitchFamily="2" charset="-52"/>
              </a:rPr>
              <a:t>Отдел маркетинга</a:t>
            </a:r>
          </a:p>
        </p:txBody>
      </p:sp>
      <p:sp>
        <p:nvSpPr>
          <p:cNvPr id="12" name="Скругленный прямоугольник 11"/>
          <p:cNvSpPr/>
          <p:nvPr/>
        </p:nvSpPr>
        <p:spPr>
          <a:xfrm>
            <a:off x="8288862" y="5976051"/>
            <a:ext cx="3582422" cy="483565"/>
          </a:xfrm>
          <a:prstGeom prst="roundRect">
            <a:avLst/>
          </a:prstGeom>
          <a:solidFill>
            <a:srgbClr val="023DB1"/>
          </a:solidFill>
          <a:effectLst>
            <a:innerShdw blurRad="63500" dist="50800" dir="135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en-US" dirty="0">
                <a:latin typeface="Montserrat Black" panose="00000A00000000000000" pitchFamily="2" charset="-52"/>
              </a:rPr>
              <a:t>Отдел сопровождения</a:t>
            </a:r>
          </a:p>
        </p:txBody>
      </p:sp>
      <p:sp>
        <p:nvSpPr>
          <p:cNvPr id="13" name="Скругленный прямоугольник 12"/>
          <p:cNvSpPr/>
          <p:nvPr/>
        </p:nvSpPr>
        <p:spPr>
          <a:xfrm>
            <a:off x="8323249" y="1885696"/>
            <a:ext cx="3582422" cy="483566"/>
          </a:xfrm>
          <a:prstGeom prst="roundRect">
            <a:avLst/>
          </a:prstGeom>
          <a:solidFill>
            <a:srgbClr val="023DB1"/>
          </a:solidFill>
          <a:effectLst>
            <a:innerShdw blurRad="63500" dist="50800" dir="135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en-US" dirty="0">
                <a:latin typeface="Montserrat Black" panose="00000A00000000000000" pitchFamily="2" charset="-52"/>
              </a:rPr>
              <a:t>Отдел развития</a:t>
            </a:r>
          </a:p>
        </p:txBody>
      </p:sp>
      <p:sp>
        <p:nvSpPr>
          <p:cNvPr id="14" name="Скругленный прямоугольник 13"/>
          <p:cNvSpPr/>
          <p:nvPr/>
        </p:nvSpPr>
        <p:spPr>
          <a:xfrm>
            <a:off x="8323249" y="2477700"/>
            <a:ext cx="3582421" cy="483565"/>
          </a:xfrm>
          <a:prstGeom prst="roundRect">
            <a:avLst/>
          </a:prstGeom>
          <a:solidFill>
            <a:srgbClr val="023DB1"/>
          </a:solidFill>
          <a:effectLst>
            <a:innerShdw blurRad="63500" dist="50800" dir="135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en-US" dirty="0">
                <a:latin typeface="Montserrat Black" panose="00000A00000000000000" pitchFamily="2" charset="-52"/>
              </a:rPr>
              <a:t>Отдел продаж</a:t>
            </a:r>
          </a:p>
        </p:txBody>
      </p:sp>
      <p:sp>
        <p:nvSpPr>
          <p:cNvPr id="15" name="Скругленный прямоугольник 14"/>
          <p:cNvSpPr/>
          <p:nvPr/>
        </p:nvSpPr>
        <p:spPr>
          <a:xfrm>
            <a:off x="8299495" y="4799833"/>
            <a:ext cx="3582422" cy="483565"/>
          </a:xfrm>
          <a:prstGeom prst="roundRect">
            <a:avLst/>
          </a:prstGeom>
          <a:solidFill>
            <a:srgbClr val="023DB1"/>
          </a:solidFill>
          <a:effectLst>
            <a:innerShdw blurRad="63500" dist="50800" dir="135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en-US" dirty="0">
                <a:latin typeface="Montserrat Black" panose="00000A00000000000000" pitchFamily="2" charset="-52"/>
              </a:rPr>
              <a:t>Юридический отдел</a:t>
            </a:r>
          </a:p>
        </p:txBody>
      </p:sp>
      <p:sp>
        <p:nvSpPr>
          <p:cNvPr id="16" name="Скругленный прямоугольник 15"/>
          <p:cNvSpPr/>
          <p:nvPr/>
        </p:nvSpPr>
        <p:spPr>
          <a:xfrm>
            <a:off x="8306056" y="3054427"/>
            <a:ext cx="3599614" cy="483565"/>
          </a:xfrm>
          <a:prstGeom prst="roundRect">
            <a:avLst/>
          </a:prstGeom>
          <a:solidFill>
            <a:srgbClr val="023DB1"/>
          </a:solidFill>
          <a:effectLst>
            <a:innerShdw blurRad="63500" dist="50800" dir="135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en-US" dirty="0">
                <a:latin typeface="Montserrat Black" panose="00000A00000000000000" pitchFamily="2" charset="-52"/>
              </a:rPr>
              <a:t>Финансовый отдел</a:t>
            </a:r>
          </a:p>
        </p:txBody>
      </p:sp>
      <p:sp>
        <p:nvSpPr>
          <p:cNvPr id="17" name="Скругленный прямоугольник 16"/>
          <p:cNvSpPr/>
          <p:nvPr/>
        </p:nvSpPr>
        <p:spPr>
          <a:xfrm>
            <a:off x="8306056" y="5387942"/>
            <a:ext cx="3582422" cy="483565"/>
          </a:xfrm>
          <a:prstGeom prst="roundRect">
            <a:avLst/>
          </a:prstGeom>
          <a:solidFill>
            <a:srgbClr val="023DB1"/>
          </a:solidFill>
          <a:effectLst>
            <a:innerShdw blurRad="63500" dist="50800" dir="135000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ru-RU" dirty="0">
                <a:latin typeface="Montserrat Black" panose="00000A00000000000000" pitchFamily="2" charset="-52"/>
              </a:rPr>
              <a:t>Отдел </a:t>
            </a:r>
            <a:r>
              <a:rPr lang="en-US" altLang="ru-RU" dirty="0">
                <a:latin typeface="Montserrat Black" panose="00000A00000000000000" pitchFamily="2" charset="-52"/>
              </a:rPr>
              <a:t>HR</a:t>
            </a:r>
          </a:p>
        </p:txBody>
      </p:sp>
      <p:sp>
        <p:nvSpPr>
          <p:cNvPr id="21" name="Скругленный прямоугольник 20"/>
          <p:cNvSpPr/>
          <p:nvPr/>
        </p:nvSpPr>
        <p:spPr>
          <a:xfrm>
            <a:off x="416195" y="183492"/>
            <a:ext cx="3568065" cy="765148"/>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647700" y="258763"/>
            <a:ext cx="10515600" cy="1325562"/>
          </a:xfrm>
        </p:spPr>
        <p:txBody>
          <a:bodyPr>
            <a:normAutofit/>
          </a:bodyPr>
          <a:lstStyle/>
          <a:p>
            <a:r>
              <a:rPr lang="ru-RU" altLang="en-US" sz="3800" dirty="0">
                <a:solidFill>
                  <a:schemeClr val="bg1"/>
                </a:solidFill>
                <a:latin typeface="Montserrat Black" panose="00000A00000000000000" pitchFamily="2" charset="-52"/>
              </a:rPr>
              <a:t>КОМАНДА </a:t>
            </a:r>
            <a:r>
              <a:rPr lang="ru-RU" altLang="en-US" sz="3800" dirty="0">
                <a:solidFill>
                  <a:srgbClr val="FF0000"/>
                </a:solidFill>
                <a:latin typeface="Montserrat Black" panose="00000A00000000000000" pitchFamily="2" charset="-52"/>
              </a:rPr>
              <a:t>СУПЕРГЕРОЕВ</a:t>
            </a:r>
          </a:p>
        </p:txBody>
      </p:sp>
      <p:sp>
        <p:nvSpPr>
          <p:cNvPr id="15363" name="Текстовое поле 3"/>
          <p:cNvSpPr txBox="1">
            <a:spLocks noChangeArrowheads="1"/>
          </p:cNvSpPr>
          <p:nvPr/>
        </p:nvSpPr>
        <p:spPr bwMode="auto">
          <a:xfrm>
            <a:off x="647700" y="1825625"/>
            <a:ext cx="662305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400" b="1" dirty="0">
                <a:solidFill>
                  <a:schemeClr val="bg1"/>
                </a:solidFill>
                <a:latin typeface="Montserrat ExtraBold" panose="00000900000000000000" pitchFamily="2" charset="-52"/>
              </a:rPr>
              <a:t>Маскот Топ</a:t>
            </a:r>
            <a:r>
              <a:rPr lang="en-US" altLang="ru-RU" sz="2400" b="1" dirty="0">
                <a:solidFill>
                  <a:schemeClr val="bg1"/>
                </a:solidFill>
                <a:latin typeface="Montserrat ExtraBold" panose="00000900000000000000" pitchFamily="2" charset="-52"/>
              </a:rPr>
              <a:t>Go </a:t>
            </a:r>
            <a:r>
              <a:rPr lang="ru-RU" altLang="ru-RU" dirty="0">
                <a:solidFill>
                  <a:schemeClr val="bg1"/>
                </a:solidFill>
                <a:latin typeface="Montserrat ExtraBold" panose="00000900000000000000" pitchFamily="2" charset="-52"/>
              </a:rPr>
              <a:t>– это современный герой, который доставляет нам продукты и товары в разных, иногда даже экстремальных, условиях, не жалея своих сил и, порой, здоровья. </a:t>
            </a:r>
          </a:p>
        </p:txBody>
      </p:sp>
      <p:sp>
        <p:nvSpPr>
          <p:cNvPr id="5" name="Скругленный прямоугольник 4"/>
          <p:cNvSpPr/>
          <p:nvPr/>
        </p:nvSpPr>
        <p:spPr>
          <a:xfrm>
            <a:off x="647700" y="500743"/>
            <a:ext cx="6956425" cy="870858"/>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6" name="Скругленный прямоугольник 5"/>
          <p:cNvSpPr/>
          <p:nvPr/>
        </p:nvSpPr>
        <p:spPr>
          <a:xfrm>
            <a:off x="647699" y="1826306"/>
            <a:ext cx="6413501" cy="1348693"/>
          </a:xfrm>
          <a:prstGeom prst="roundRect">
            <a:avLst>
              <a:gd name="adj" fmla="val 7721"/>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5370" name="Прямоугольник 2"/>
          <p:cNvSpPr>
            <a:spLocks noChangeArrowheads="1"/>
          </p:cNvSpPr>
          <p:nvPr/>
        </p:nvSpPr>
        <p:spPr bwMode="auto">
          <a:xfrm>
            <a:off x="6097181" y="5189415"/>
            <a:ext cx="5013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400" b="1" dirty="0">
                <a:solidFill>
                  <a:schemeClr val="bg1"/>
                </a:solidFill>
                <a:latin typeface="Montserrat ExtraBold" panose="00000900000000000000" pitchFamily="2" charset="-52"/>
              </a:rPr>
              <a:t>Круглосуточная поддержка</a:t>
            </a:r>
            <a:endParaRPr lang="ru-RU" altLang="ru-RU" sz="2400" dirty="0">
              <a:solidFill>
                <a:schemeClr val="bg1"/>
              </a:solidFill>
              <a:latin typeface="Montserrat ExtraBold" panose="00000900000000000000" pitchFamily="2" charset="-52"/>
            </a:endParaRPr>
          </a:p>
        </p:txBody>
      </p:sp>
      <p:sp>
        <p:nvSpPr>
          <p:cNvPr id="15371" name="Прямоугольник 6"/>
          <p:cNvSpPr>
            <a:spLocks noChangeArrowheads="1"/>
          </p:cNvSpPr>
          <p:nvPr/>
        </p:nvSpPr>
        <p:spPr bwMode="auto">
          <a:xfrm>
            <a:off x="647700" y="5148263"/>
            <a:ext cx="463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400" b="1">
                <a:solidFill>
                  <a:schemeClr val="bg1"/>
                </a:solidFill>
                <a:latin typeface="Montserrat ExtraBold" panose="00000900000000000000" pitchFamily="2" charset="-52"/>
              </a:rPr>
              <a:t>Курьерский конструктор </a:t>
            </a:r>
            <a:endParaRPr lang="ru-RU" altLang="ru-RU" sz="2400">
              <a:solidFill>
                <a:schemeClr val="bg1"/>
              </a:solidFill>
              <a:latin typeface="Montserrat ExtraBold" panose="00000900000000000000" pitchFamily="2" charset="-52"/>
            </a:endParaRPr>
          </a:p>
        </p:txBody>
      </p:sp>
      <p:sp>
        <p:nvSpPr>
          <p:cNvPr id="15372" name="Прямоугольник 7"/>
          <p:cNvSpPr>
            <a:spLocks noChangeArrowheads="1"/>
          </p:cNvSpPr>
          <p:nvPr/>
        </p:nvSpPr>
        <p:spPr bwMode="auto">
          <a:xfrm>
            <a:off x="647700" y="4086225"/>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400" b="1">
                <a:solidFill>
                  <a:schemeClr val="bg1"/>
                </a:solidFill>
                <a:latin typeface="Montserrat ExtraBold" panose="00000900000000000000" pitchFamily="2" charset="-52"/>
                <a:cs typeface="Calibri" panose="020F0502020204030204" pitchFamily="34" charset="0"/>
              </a:rPr>
              <a:t>Курьерская сеть</a:t>
            </a:r>
            <a:endParaRPr lang="ru-RU" altLang="ru-RU" sz="2400">
              <a:solidFill>
                <a:schemeClr val="bg1"/>
              </a:solidFill>
              <a:latin typeface="Montserrat ExtraBold" panose="00000900000000000000" pitchFamily="2" charset="-52"/>
            </a:endParaRPr>
          </a:p>
        </p:txBody>
      </p:sp>
      <p:sp>
        <p:nvSpPr>
          <p:cNvPr id="15373" name="Прямоугольник 8"/>
          <p:cNvSpPr>
            <a:spLocks noChangeArrowheads="1"/>
          </p:cNvSpPr>
          <p:nvPr/>
        </p:nvSpPr>
        <p:spPr bwMode="auto">
          <a:xfrm>
            <a:off x="6010475" y="4157966"/>
            <a:ext cx="5892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000" b="1" dirty="0">
                <a:solidFill>
                  <a:schemeClr val="bg1"/>
                </a:solidFill>
                <a:latin typeface="Montserrat ExtraBold" panose="00000900000000000000" pitchFamily="2" charset="-52"/>
              </a:rPr>
              <a:t>Компенсация налогов для самозанятых</a:t>
            </a:r>
            <a:endParaRPr lang="ru-RU" altLang="ru-RU" sz="2000" dirty="0">
              <a:solidFill>
                <a:schemeClr val="bg1"/>
              </a:solidFill>
              <a:latin typeface="Montserrat ExtraBold" panose="00000900000000000000" pitchFamily="2" charset="-52"/>
            </a:endParaRPr>
          </a:p>
        </p:txBody>
      </p:sp>
      <p:sp>
        <p:nvSpPr>
          <p:cNvPr id="10" name="Скругленный прямоугольник 9"/>
          <p:cNvSpPr/>
          <p:nvPr/>
        </p:nvSpPr>
        <p:spPr>
          <a:xfrm>
            <a:off x="596899" y="4086891"/>
            <a:ext cx="4578351" cy="542260"/>
          </a:xfrm>
          <a:prstGeom prst="roundRect">
            <a:avLst>
              <a:gd name="adj" fmla="val 7721"/>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Скругленный прямоугольник 10"/>
          <p:cNvSpPr/>
          <p:nvPr/>
        </p:nvSpPr>
        <p:spPr>
          <a:xfrm>
            <a:off x="596898" y="5148473"/>
            <a:ext cx="4578351" cy="542260"/>
          </a:xfrm>
          <a:prstGeom prst="roundRect">
            <a:avLst>
              <a:gd name="adj" fmla="val 7721"/>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Скругленный прямоугольник 11"/>
          <p:cNvSpPr/>
          <p:nvPr/>
        </p:nvSpPr>
        <p:spPr>
          <a:xfrm>
            <a:off x="6081338" y="5159990"/>
            <a:ext cx="5721909" cy="542260"/>
          </a:xfrm>
          <a:prstGeom prst="roundRect">
            <a:avLst>
              <a:gd name="adj" fmla="val 7721"/>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3" name="Скругленный прямоугольник 12"/>
          <p:cNvSpPr/>
          <p:nvPr/>
        </p:nvSpPr>
        <p:spPr>
          <a:xfrm>
            <a:off x="6081338" y="4092687"/>
            <a:ext cx="5721909" cy="542260"/>
          </a:xfrm>
          <a:prstGeom prst="roundRect">
            <a:avLst>
              <a:gd name="adj" fmla="val 7721"/>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15386"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5125" y="278003"/>
            <a:ext cx="355917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Текстовое поле 3"/>
          <p:cNvSpPr txBox="1">
            <a:spLocks noChangeArrowheads="1"/>
          </p:cNvSpPr>
          <p:nvPr/>
        </p:nvSpPr>
        <p:spPr bwMode="auto">
          <a:xfrm>
            <a:off x="431800" y="268288"/>
            <a:ext cx="597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2800" b="1">
                <a:solidFill>
                  <a:schemeClr val="bg1"/>
                </a:solidFill>
                <a:latin typeface="Montserrat Black" panose="00000A00000000000000" pitchFamily="2" charset="-52"/>
              </a:rPr>
              <a:t>Реализованные продукты</a:t>
            </a:r>
          </a:p>
        </p:txBody>
      </p:sp>
      <p:sp>
        <p:nvSpPr>
          <p:cNvPr id="16387" name="Текстовое поле 4"/>
          <p:cNvSpPr txBox="1">
            <a:spLocks noChangeArrowheads="1"/>
          </p:cNvSpPr>
          <p:nvPr/>
        </p:nvSpPr>
        <p:spPr bwMode="auto">
          <a:xfrm>
            <a:off x="374650" y="10287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sz="2000" b="1">
                <a:solidFill>
                  <a:schemeClr val="bg1"/>
                </a:solidFill>
                <a:latin typeface="Montserrat Black" panose="00000A00000000000000" pitchFamily="2" charset="-52"/>
              </a:rPr>
              <a:t>Агрегатор заказов</a:t>
            </a:r>
          </a:p>
        </p:txBody>
      </p:sp>
      <p:sp>
        <p:nvSpPr>
          <p:cNvPr id="16388" name="Текстовое поле 5"/>
          <p:cNvSpPr txBox="1">
            <a:spLocks noChangeArrowheads="1"/>
          </p:cNvSpPr>
          <p:nvPr/>
        </p:nvSpPr>
        <p:spPr bwMode="auto">
          <a:xfrm>
            <a:off x="374650" y="2676525"/>
            <a:ext cx="57912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sz="1400">
                <a:solidFill>
                  <a:schemeClr val="bg1"/>
                </a:solidFill>
                <a:latin typeface="Montserrat ExtraBold" panose="00000900000000000000" pitchFamily="2" charset="-52"/>
              </a:rPr>
              <a:t>Включает в себя:</a:t>
            </a:r>
            <a:endParaRPr lang="ru-RU" altLang="zh-CN" sz="1400">
              <a:solidFill>
                <a:schemeClr val="bg1"/>
              </a:solidFill>
              <a:latin typeface="Montserrat ExtraBold" panose="00000900000000000000" pitchFamily="2" charset="-52"/>
            </a:endParaRPr>
          </a:p>
          <a:p>
            <a:pPr eaLnBrk="1" hangingPunct="1"/>
            <a:endParaRPr lang="en-US" altLang="zh-CN" sz="1400">
              <a:solidFill>
                <a:schemeClr val="bg1"/>
              </a:solidFill>
              <a:latin typeface="Montserrat ExtraBold" panose="00000900000000000000" pitchFamily="2" charset="-52"/>
            </a:endParaRPr>
          </a:p>
          <a:p>
            <a:pPr eaLnBrk="1" hangingPunct="1"/>
            <a:r>
              <a:rPr lang="en-US" altLang="zh-CN" sz="1400">
                <a:solidFill>
                  <a:schemeClr val="bg1"/>
                </a:solidFill>
                <a:latin typeface="Montserrat ExtraBold" panose="00000900000000000000" pitchFamily="2" charset="-52"/>
              </a:rPr>
              <a:t>Личный кабинет </a:t>
            </a:r>
            <a:r>
              <a:rPr lang="ru-RU" altLang="ru-RU" sz="1400">
                <a:solidFill>
                  <a:schemeClr val="bg1"/>
                </a:solidFill>
                <a:latin typeface="Montserrat ExtraBold" panose="00000900000000000000" pitchFamily="2" charset="-52"/>
                <a:ea typeface="Calibri" panose="020F0502020204030204" pitchFamily="34" charset="0"/>
                <a:cs typeface="Times New Roman" panose="02020603050405020304" pitchFamily="18" charset="0"/>
              </a:rPr>
              <a:t> –</a:t>
            </a:r>
            <a:r>
              <a:rPr lang="en-US" altLang="zh-CN" sz="1400">
                <a:solidFill>
                  <a:schemeClr val="bg1"/>
                </a:solidFill>
                <a:latin typeface="Montserrat ExtraBold" panose="00000900000000000000" pitchFamily="2" charset="-52"/>
              </a:rPr>
              <a:t> Создание и отслеживание заказов, отчетность и финансы</a:t>
            </a:r>
            <a:endParaRPr lang="ru-RU" altLang="zh-CN" sz="1400">
              <a:solidFill>
                <a:schemeClr val="bg1"/>
              </a:solidFill>
              <a:latin typeface="Montserrat ExtraBold" panose="00000900000000000000" pitchFamily="2" charset="-52"/>
            </a:endParaRPr>
          </a:p>
          <a:p>
            <a:pPr eaLnBrk="1" hangingPunct="1"/>
            <a:endParaRPr lang="en-US" altLang="zh-CN" sz="1400">
              <a:solidFill>
                <a:schemeClr val="bg1"/>
              </a:solidFill>
              <a:latin typeface="Montserrat ExtraBold" panose="00000900000000000000" pitchFamily="2" charset="-52"/>
            </a:endParaRPr>
          </a:p>
          <a:p>
            <a:pPr eaLnBrk="1" hangingPunct="1"/>
            <a:r>
              <a:rPr lang="en-US" altLang="zh-CN" sz="1400">
                <a:solidFill>
                  <a:schemeClr val="bg1"/>
                </a:solidFill>
                <a:latin typeface="Montserrat ExtraBold" panose="00000900000000000000" pitchFamily="2" charset="-52"/>
              </a:rPr>
              <a:t>API интеграция </a:t>
            </a:r>
            <a:r>
              <a:rPr lang="ru-RU" altLang="ru-RU" sz="1400">
                <a:solidFill>
                  <a:schemeClr val="bg1"/>
                </a:solidFill>
                <a:latin typeface="Montserrat ExtraBold" panose="00000900000000000000" pitchFamily="2" charset="-52"/>
                <a:cs typeface="Calibri" panose="020F0502020204030204" pitchFamily="34" charset="0"/>
              </a:rPr>
              <a:t> –</a:t>
            </a:r>
            <a:r>
              <a:rPr lang="en-US" altLang="zh-CN" sz="1400">
                <a:solidFill>
                  <a:schemeClr val="bg1"/>
                </a:solidFill>
                <a:latin typeface="Montserrat ExtraBold" panose="00000900000000000000" pitchFamily="2" charset="-52"/>
              </a:rPr>
              <a:t> Подключение автоматической передачи заказов</a:t>
            </a:r>
            <a:endParaRPr lang="ru-RU" altLang="zh-CN" sz="1400">
              <a:solidFill>
                <a:schemeClr val="bg1"/>
              </a:solidFill>
              <a:latin typeface="Montserrat ExtraBold" panose="00000900000000000000" pitchFamily="2" charset="-52"/>
            </a:endParaRPr>
          </a:p>
          <a:p>
            <a:pPr eaLnBrk="1" hangingPunct="1"/>
            <a:endParaRPr lang="en-US" altLang="zh-CN" sz="1400">
              <a:solidFill>
                <a:schemeClr val="bg1"/>
              </a:solidFill>
              <a:latin typeface="Montserrat ExtraBold" panose="00000900000000000000" pitchFamily="2" charset="-52"/>
            </a:endParaRPr>
          </a:p>
          <a:p>
            <a:pPr eaLnBrk="1" hangingPunct="1"/>
            <a:r>
              <a:rPr lang="en-US" altLang="zh-CN" sz="1400">
                <a:solidFill>
                  <a:schemeClr val="bg1"/>
                </a:solidFill>
                <a:latin typeface="Montserrat ExtraBold" panose="00000900000000000000" pitchFamily="2" charset="-52"/>
              </a:rPr>
              <a:t>Интеграционные модули </a:t>
            </a:r>
            <a:r>
              <a:rPr lang="ru-RU" altLang="ru-RU" sz="1400">
                <a:solidFill>
                  <a:schemeClr val="bg1"/>
                </a:solidFill>
                <a:latin typeface="Montserrat ExtraBold" panose="00000900000000000000" pitchFamily="2" charset="-52"/>
                <a:cs typeface="Calibri" panose="020F0502020204030204" pitchFamily="34" charset="0"/>
              </a:rPr>
              <a:t> –</a:t>
            </a:r>
            <a:r>
              <a:rPr lang="en-US" altLang="zh-CN" sz="1400">
                <a:solidFill>
                  <a:schemeClr val="bg1"/>
                </a:solidFill>
                <a:latin typeface="Montserrat ExtraBold" panose="00000900000000000000" pitchFamily="2" charset="-52"/>
              </a:rPr>
              <a:t> Передача заказов напрямую из кассы ресторана или партнерских CRM-систем</a:t>
            </a:r>
            <a:endParaRPr lang="ru-RU" altLang="zh-CN" sz="1400">
              <a:solidFill>
                <a:schemeClr val="bg1"/>
              </a:solidFill>
              <a:latin typeface="Montserrat ExtraBold" panose="00000900000000000000" pitchFamily="2" charset="-52"/>
            </a:endParaRPr>
          </a:p>
          <a:p>
            <a:pPr eaLnBrk="1" hangingPunct="1"/>
            <a:endParaRPr lang="en-US" altLang="zh-CN" sz="1400">
              <a:solidFill>
                <a:schemeClr val="bg1"/>
              </a:solidFill>
              <a:latin typeface="Montserrat ExtraBold" panose="00000900000000000000" pitchFamily="2" charset="-52"/>
            </a:endParaRPr>
          </a:p>
          <a:p>
            <a:pPr eaLnBrk="1" hangingPunct="1"/>
            <a:r>
              <a:rPr lang="en-US" altLang="zh-CN" sz="1400">
                <a:solidFill>
                  <a:schemeClr val="bg1"/>
                </a:solidFill>
                <a:latin typeface="Montserrat ExtraBold" panose="00000900000000000000" pitchFamily="2" charset="-52"/>
              </a:rPr>
              <a:t>SLA </a:t>
            </a:r>
            <a:r>
              <a:rPr lang="ru-RU" altLang="ru-RU" sz="1400">
                <a:solidFill>
                  <a:schemeClr val="bg1"/>
                </a:solidFill>
                <a:latin typeface="Montserrat ExtraBold" panose="00000900000000000000" pitchFamily="2" charset="-52"/>
                <a:cs typeface="Calibri" panose="020F0502020204030204" pitchFamily="34" charset="0"/>
              </a:rPr>
              <a:t>– </a:t>
            </a:r>
            <a:r>
              <a:rPr lang="en-US" altLang="zh-CN" sz="1400">
                <a:solidFill>
                  <a:schemeClr val="bg1"/>
                </a:solidFill>
                <a:latin typeface="Montserrat ExtraBold" panose="00000900000000000000" pitchFamily="2" charset="-52"/>
              </a:rPr>
              <a:t>Индивидуальные настройки под специфику бизнеса</a:t>
            </a:r>
            <a:endParaRPr lang="ru-RU" altLang="zh-CN" sz="1400">
              <a:solidFill>
                <a:schemeClr val="bg1"/>
              </a:solidFill>
              <a:latin typeface="Montserrat ExtraBold" panose="00000900000000000000" pitchFamily="2" charset="-52"/>
            </a:endParaRPr>
          </a:p>
          <a:p>
            <a:pPr eaLnBrk="1" hangingPunct="1"/>
            <a:endParaRPr lang="en-US" altLang="zh-CN" sz="1400">
              <a:solidFill>
                <a:schemeClr val="bg1"/>
              </a:solidFill>
              <a:latin typeface="Montserrat ExtraBold" panose="00000900000000000000" pitchFamily="2" charset="-52"/>
            </a:endParaRPr>
          </a:p>
          <a:p>
            <a:pPr eaLnBrk="1" hangingPunct="1"/>
            <a:r>
              <a:rPr lang="en-US" altLang="zh-CN" sz="1400">
                <a:solidFill>
                  <a:schemeClr val="bg1"/>
                </a:solidFill>
                <a:latin typeface="Montserrat ExtraBold" panose="00000900000000000000" pitchFamily="2" charset="-52"/>
              </a:rPr>
              <a:t>Dashboard </a:t>
            </a:r>
            <a:r>
              <a:rPr lang="ru-RU" altLang="ru-RU" sz="1400">
                <a:solidFill>
                  <a:schemeClr val="bg1"/>
                </a:solidFill>
                <a:latin typeface="Montserrat ExtraBold" panose="00000900000000000000" pitchFamily="2" charset="-52"/>
                <a:cs typeface="Calibri" panose="020F0502020204030204" pitchFamily="34" charset="0"/>
              </a:rPr>
              <a:t> –</a:t>
            </a:r>
            <a:r>
              <a:rPr lang="en-US" altLang="zh-CN" sz="1400">
                <a:solidFill>
                  <a:schemeClr val="bg1"/>
                </a:solidFill>
                <a:latin typeface="Montserrat ExtraBold" panose="00000900000000000000" pitchFamily="2" charset="-52"/>
              </a:rPr>
              <a:t> Инструмент визуализации ключевых метрик клиента</a:t>
            </a:r>
          </a:p>
        </p:txBody>
      </p:sp>
      <p:sp>
        <p:nvSpPr>
          <p:cNvPr id="16389" name="Текстовое поле 6"/>
          <p:cNvSpPr txBox="1">
            <a:spLocks noChangeArrowheads="1"/>
          </p:cNvSpPr>
          <p:nvPr/>
        </p:nvSpPr>
        <p:spPr bwMode="auto">
          <a:xfrm>
            <a:off x="374650" y="1514475"/>
            <a:ext cx="553357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sz="1600" dirty="0" err="1">
                <a:solidFill>
                  <a:schemeClr val="bg1"/>
                </a:solidFill>
                <a:latin typeface="Montserrat ExtraBold" panose="00000900000000000000" pitchFamily="2" charset="-52"/>
              </a:rPr>
              <a:t>Гибкая</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платформа</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позволяющая</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закрыть</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потребность</a:t>
            </a:r>
            <a:r>
              <a:rPr lang="en-US" altLang="zh-CN" sz="1600" dirty="0">
                <a:solidFill>
                  <a:schemeClr val="bg1"/>
                </a:solidFill>
                <a:latin typeface="Montserrat ExtraBold" panose="00000900000000000000" pitchFamily="2" charset="-52"/>
              </a:rPr>
              <a:t> в </a:t>
            </a:r>
            <a:r>
              <a:rPr lang="en-US" altLang="zh-CN" sz="1600" dirty="0" err="1">
                <a:solidFill>
                  <a:schemeClr val="bg1"/>
                </a:solidFill>
                <a:latin typeface="Montserrat ExtraBold" panose="00000900000000000000" pitchFamily="2" charset="-52"/>
              </a:rPr>
              <a:t>доставке</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любому</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бизнесу</a:t>
            </a:r>
            <a:r>
              <a:rPr lang="ru-RU" altLang="zh-CN" sz="1600" dirty="0">
                <a:solidFill>
                  <a:schemeClr val="bg1"/>
                </a:solidFill>
                <a:latin typeface="Montserrat ExtraBold" panose="00000900000000000000" pitchFamily="2" charset="-52"/>
              </a:rPr>
              <a:t> </a:t>
            </a:r>
            <a:r>
              <a:rPr lang="ru-RU" altLang="ru-RU" sz="1600" dirty="0">
                <a:solidFill>
                  <a:schemeClr val="bg1"/>
                </a:solidFill>
                <a:latin typeface="Montserrat ExtraBold" panose="00000900000000000000" pitchFamily="2" charset="-52"/>
                <a:ea typeface="Calibri" panose="020F0502020204030204" pitchFamily="34" charset="0"/>
                <a:cs typeface="Times New Roman" panose="02020603050405020304" pitchFamily="18" charset="0"/>
              </a:rPr>
              <a:t>–</a:t>
            </a:r>
            <a:r>
              <a:rPr lang="ru-RU"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от</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маленьких</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ресторанов</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до</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крупных</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сетевых</a:t>
            </a:r>
            <a:r>
              <a:rPr lang="en-US" altLang="zh-CN" sz="1600" dirty="0">
                <a:solidFill>
                  <a:schemeClr val="bg1"/>
                </a:solidFill>
                <a:latin typeface="Montserrat ExtraBold" panose="00000900000000000000" pitchFamily="2" charset="-52"/>
              </a:rPr>
              <a:t> </a:t>
            </a:r>
            <a:r>
              <a:rPr lang="en-US" altLang="zh-CN" sz="1600" dirty="0" err="1">
                <a:solidFill>
                  <a:schemeClr val="bg1"/>
                </a:solidFill>
                <a:latin typeface="Montserrat ExtraBold" panose="00000900000000000000" pitchFamily="2" charset="-52"/>
              </a:rPr>
              <a:t>компаний</a:t>
            </a:r>
            <a:r>
              <a:rPr lang="ru-RU" altLang="zh-CN" sz="1600" dirty="0">
                <a:solidFill>
                  <a:schemeClr val="bg1"/>
                </a:solidFill>
                <a:latin typeface="Montserrat ExtraBold" panose="00000900000000000000" pitchFamily="2" charset="-52"/>
              </a:rPr>
              <a:t>.</a:t>
            </a:r>
          </a:p>
        </p:txBody>
      </p:sp>
      <p:pic>
        <p:nvPicPr>
          <p:cNvPr id="16390" name="Замещающее содержимое 7"/>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6407150" y="268288"/>
            <a:ext cx="5467350" cy="6162675"/>
          </a:xfrm>
        </p:spPr>
      </p:pic>
      <p:sp>
        <p:nvSpPr>
          <p:cNvPr id="9" name="Скругленный прямоугольник 8"/>
          <p:cNvSpPr/>
          <p:nvPr/>
        </p:nvSpPr>
        <p:spPr>
          <a:xfrm>
            <a:off x="431800" y="268615"/>
            <a:ext cx="5533571" cy="586455"/>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Скругленный прямоугольник 10"/>
          <p:cNvSpPr/>
          <p:nvPr/>
        </p:nvSpPr>
        <p:spPr>
          <a:xfrm>
            <a:off x="431799" y="5882260"/>
            <a:ext cx="5533571" cy="553170"/>
          </a:xfrm>
          <a:prstGeom prst="roundRect">
            <a:avLst>
              <a:gd name="adj" fmla="val 107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3" name="Скругленный прямоугольник 12"/>
          <p:cNvSpPr/>
          <p:nvPr/>
        </p:nvSpPr>
        <p:spPr>
          <a:xfrm>
            <a:off x="431799" y="5209160"/>
            <a:ext cx="5533571" cy="553170"/>
          </a:xfrm>
          <a:prstGeom prst="roundRect">
            <a:avLst>
              <a:gd name="adj" fmla="val 107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4" name="Скругленный прямоугольник 13"/>
          <p:cNvSpPr/>
          <p:nvPr/>
        </p:nvSpPr>
        <p:spPr>
          <a:xfrm>
            <a:off x="431798" y="4344419"/>
            <a:ext cx="5533571" cy="762122"/>
          </a:xfrm>
          <a:prstGeom prst="roundRect">
            <a:avLst>
              <a:gd name="adj" fmla="val 107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5" name="Скругленный прямоугольник 14"/>
          <p:cNvSpPr/>
          <p:nvPr/>
        </p:nvSpPr>
        <p:spPr>
          <a:xfrm>
            <a:off x="431797" y="3723260"/>
            <a:ext cx="5533571" cy="518540"/>
          </a:xfrm>
          <a:prstGeom prst="roundRect">
            <a:avLst>
              <a:gd name="adj" fmla="val 107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7" name="Скругленный прямоугольник 16"/>
          <p:cNvSpPr/>
          <p:nvPr/>
        </p:nvSpPr>
        <p:spPr>
          <a:xfrm>
            <a:off x="431796" y="3082929"/>
            <a:ext cx="5533571" cy="518540"/>
          </a:xfrm>
          <a:prstGeom prst="roundRect">
            <a:avLst>
              <a:gd name="adj" fmla="val 107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Текстовое поле 11"/>
          <p:cNvSpPr txBox="1">
            <a:spLocks noChangeArrowheads="1"/>
          </p:cNvSpPr>
          <p:nvPr/>
        </p:nvSpPr>
        <p:spPr bwMode="auto">
          <a:xfrm>
            <a:off x="393700" y="238125"/>
            <a:ext cx="5080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sz="2400">
                <a:solidFill>
                  <a:schemeClr val="bg1"/>
                </a:solidFill>
                <a:latin typeface="Montserrat Black" panose="00000A00000000000000" pitchFamily="2" charset="-52"/>
              </a:rPr>
              <a:t>ERP Система</a:t>
            </a:r>
          </a:p>
        </p:txBody>
      </p:sp>
      <p:sp>
        <p:nvSpPr>
          <p:cNvPr id="17411" name="Текстовое поле 12"/>
          <p:cNvSpPr txBox="1">
            <a:spLocks noChangeArrowheads="1"/>
          </p:cNvSpPr>
          <p:nvPr/>
        </p:nvSpPr>
        <p:spPr bwMode="auto">
          <a:xfrm>
            <a:off x="342900" y="919163"/>
            <a:ext cx="585089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en-US">
                <a:solidFill>
                  <a:schemeClr val="bg1"/>
                </a:solidFill>
                <a:latin typeface="Montserrat ExtraBold" panose="00000900000000000000" pitchFamily="2" charset="-52"/>
              </a:rPr>
              <a:t>Инструмент</a:t>
            </a:r>
            <a:r>
              <a:rPr lang="en-US" altLang="ru-RU">
                <a:solidFill>
                  <a:schemeClr val="bg1"/>
                </a:solidFill>
                <a:latin typeface="Montserrat ExtraBold" panose="00000900000000000000" pitchFamily="2" charset="-52"/>
              </a:rPr>
              <a:t> </a:t>
            </a:r>
            <a:r>
              <a:rPr lang="en-US" altLang="en-US">
                <a:solidFill>
                  <a:schemeClr val="bg1"/>
                </a:solidFill>
                <a:latin typeface="Montserrat ExtraBold" panose="00000900000000000000" pitchFamily="2" charset="-52"/>
              </a:rPr>
              <a:t>автоматизации</a:t>
            </a:r>
            <a:r>
              <a:rPr lang="en-US" altLang="ru-RU">
                <a:solidFill>
                  <a:schemeClr val="bg1"/>
                </a:solidFill>
                <a:latin typeface="Montserrat ExtraBold" panose="00000900000000000000" pitchFamily="2" charset="-52"/>
              </a:rPr>
              <a:t> </a:t>
            </a:r>
            <a:r>
              <a:rPr lang="en-US" altLang="en-US">
                <a:solidFill>
                  <a:schemeClr val="bg1"/>
                </a:solidFill>
                <a:latin typeface="Montserrat ExtraBold" panose="00000900000000000000" pitchFamily="2" charset="-52"/>
              </a:rPr>
              <a:t>бизнес</a:t>
            </a:r>
            <a:r>
              <a:rPr lang="en-US" altLang="ru-RU">
                <a:solidFill>
                  <a:schemeClr val="bg1"/>
                </a:solidFill>
                <a:latin typeface="Montserrat ExtraBold" panose="00000900000000000000" pitchFamily="2" charset="-52"/>
              </a:rPr>
              <a:t>-</a:t>
            </a:r>
            <a:r>
              <a:rPr lang="en-US" altLang="en-US">
                <a:solidFill>
                  <a:schemeClr val="bg1"/>
                </a:solidFill>
                <a:latin typeface="Montserrat ExtraBold" panose="00000900000000000000" pitchFamily="2" charset="-52"/>
              </a:rPr>
              <a:t>процессов</a:t>
            </a:r>
            <a:r>
              <a:rPr lang="en-US" altLang="ru-RU">
                <a:solidFill>
                  <a:schemeClr val="bg1"/>
                </a:solidFill>
                <a:latin typeface="Montserrat ExtraBold" panose="00000900000000000000" pitchFamily="2" charset="-52"/>
              </a:rPr>
              <a:t> </a:t>
            </a:r>
            <a:r>
              <a:rPr lang="en-US" altLang="en-US">
                <a:solidFill>
                  <a:schemeClr val="bg1"/>
                </a:solidFill>
                <a:latin typeface="Montserrat ExtraBold" panose="00000900000000000000" pitchFamily="2" charset="-52"/>
              </a:rPr>
              <a:t>для</a:t>
            </a:r>
            <a:r>
              <a:rPr lang="en-US" altLang="ru-RU">
                <a:solidFill>
                  <a:schemeClr val="bg1"/>
                </a:solidFill>
                <a:latin typeface="Montserrat ExtraBold" panose="00000900000000000000" pitchFamily="2" charset="-52"/>
              </a:rPr>
              <a:t> </a:t>
            </a:r>
            <a:r>
              <a:rPr lang="en-US" altLang="en-US">
                <a:solidFill>
                  <a:schemeClr val="bg1"/>
                </a:solidFill>
                <a:latin typeface="Montserrat ExtraBold" panose="00000900000000000000" pitchFamily="2" charset="-52"/>
              </a:rPr>
              <a:t>управления</a:t>
            </a:r>
            <a:r>
              <a:rPr lang="en-US" altLang="ru-RU">
                <a:solidFill>
                  <a:schemeClr val="bg1"/>
                </a:solidFill>
                <a:latin typeface="Montserrat ExtraBold" panose="00000900000000000000" pitchFamily="2" charset="-52"/>
              </a:rPr>
              <a:t> </a:t>
            </a:r>
            <a:r>
              <a:rPr lang="en-US" altLang="en-US">
                <a:solidFill>
                  <a:schemeClr val="bg1"/>
                </a:solidFill>
                <a:latin typeface="Montserrat ExtraBold" panose="00000900000000000000" pitchFamily="2" charset="-52"/>
              </a:rPr>
              <a:t>штатом</a:t>
            </a:r>
            <a:r>
              <a:rPr lang="en-US" altLang="ru-RU">
                <a:solidFill>
                  <a:schemeClr val="bg1"/>
                </a:solidFill>
                <a:latin typeface="Montserrat ExtraBold" panose="00000900000000000000" pitchFamily="2" charset="-52"/>
              </a:rPr>
              <a:t> </a:t>
            </a:r>
            <a:r>
              <a:rPr lang="en-US" altLang="en-US">
                <a:solidFill>
                  <a:schemeClr val="bg1"/>
                </a:solidFill>
                <a:latin typeface="Montserrat ExtraBold" panose="00000900000000000000" pitchFamily="2" charset="-52"/>
              </a:rPr>
              <a:t>курьеров</a:t>
            </a:r>
            <a:r>
              <a:rPr lang="en-US" altLang="ru-RU">
                <a:solidFill>
                  <a:schemeClr val="bg1"/>
                </a:solidFill>
                <a:latin typeface="Montserrat ExtraBold" panose="00000900000000000000" pitchFamily="2" charset="-52"/>
              </a:rPr>
              <a:t> </a:t>
            </a:r>
            <a:r>
              <a:rPr lang="en-US" altLang="en-US">
                <a:solidFill>
                  <a:schemeClr val="bg1"/>
                </a:solidFill>
                <a:latin typeface="Montserrat ExtraBold" panose="00000900000000000000" pitchFamily="2" charset="-52"/>
              </a:rPr>
              <a:t>на</a:t>
            </a:r>
            <a:r>
              <a:rPr lang="en-US" altLang="ru-RU">
                <a:solidFill>
                  <a:schemeClr val="bg1"/>
                </a:solidFill>
                <a:latin typeface="Montserrat ExtraBold" panose="00000900000000000000" pitchFamily="2" charset="-52"/>
              </a:rPr>
              <a:t> </a:t>
            </a:r>
            <a:r>
              <a:rPr lang="en-US" altLang="en-US">
                <a:solidFill>
                  <a:schemeClr val="bg1"/>
                </a:solidFill>
                <a:latin typeface="Montserrat ExtraBold" panose="00000900000000000000" pitchFamily="2" charset="-52"/>
              </a:rPr>
              <a:t>всех</a:t>
            </a:r>
            <a:r>
              <a:rPr lang="en-US" altLang="ru-RU">
                <a:solidFill>
                  <a:schemeClr val="bg1"/>
                </a:solidFill>
                <a:latin typeface="Montserrat ExtraBold" panose="00000900000000000000" pitchFamily="2" charset="-52"/>
              </a:rPr>
              <a:t> </a:t>
            </a:r>
            <a:r>
              <a:rPr lang="en-US" altLang="en-US">
                <a:solidFill>
                  <a:schemeClr val="bg1"/>
                </a:solidFill>
                <a:latin typeface="Montserrat ExtraBold" panose="00000900000000000000" pitchFamily="2" charset="-52"/>
              </a:rPr>
              <a:t>этапах</a:t>
            </a:r>
            <a:r>
              <a:rPr lang="en-US" altLang="ru-RU">
                <a:solidFill>
                  <a:schemeClr val="bg1"/>
                </a:solidFill>
                <a:latin typeface="Montserrat ExtraBold" panose="00000900000000000000" pitchFamily="2" charset="-52"/>
              </a:rPr>
              <a:t> </a:t>
            </a:r>
            <a:r>
              <a:rPr lang="en-US" altLang="en-US">
                <a:solidFill>
                  <a:schemeClr val="bg1"/>
                </a:solidFill>
                <a:latin typeface="Montserrat ExtraBold" panose="00000900000000000000" pitchFamily="2" charset="-52"/>
              </a:rPr>
              <a:t>взаимодействия</a:t>
            </a:r>
          </a:p>
        </p:txBody>
      </p:sp>
      <p:sp>
        <p:nvSpPr>
          <p:cNvPr id="17412" name="Текстовое поле 13"/>
          <p:cNvSpPr txBox="1">
            <a:spLocks noChangeArrowheads="1"/>
          </p:cNvSpPr>
          <p:nvPr/>
        </p:nvSpPr>
        <p:spPr bwMode="auto">
          <a:xfrm>
            <a:off x="342262" y="2197460"/>
            <a:ext cx="54800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dirty="0" err="1">
                <a:solidFill>
                  <a:schemeClr val="bg1"/>
                </a:solidFill>
                <a:latin typeface="Montserrat ExtraBold" panose="00000900000000000000" pitchFamily="2" charset="-52"/>
              </a:rPr>
              <a:t>Личный</a:t>
            </a:r>
            <a:r>
              <a:rPr lang="en-US" altLang="zh-CN" dirty="0">
                <a:solidFill>
                  <a:schemeClr val="bg1"/>
                </a:solidFill>
                <a:latin typeface="Montserrat ExtraBold" panose="00000900000000000000" pitchFamily="2" charset="-52"/>
              </a:rPr>
              <a:t> </a:t>
            </a:r>
            <a:r>
              <a:rPr lang="en-US" altLang="zh-CN" dirty="0" err="1">
                <a:solidFill>
                  <a:schemeClr val="bg1"/>
                </a:solidFill>
                <a:latin typeface="Montserrat ExtraBold" panose="00000900000000000000" pitchFamily="2" charset="-52"/>
              </a:rPr>
              <a:t>кабинет</a:t>
            </a:r>
            <a:r>
              <a:rPr lang="en-US" altLang="zh-CN" dirty="0">
                <a:solidFill>
                  <a:schemeClr val="bg1"/>
                </a:solidFill>
                <a:latin typeface="Montserrat ExtraBold" panose="00000900000000000000" pitchFamily="2" charset="-52"/>
              </a:rPr>
              <a:t> </a:t>
            </a:r>
            <a:endParaRPr lang="ru-RU" altLang="zh-CN" dirty="0">
              <a:solidFill>
                <a:schemeClr val="bg1"/>
              </a:solidFill>
              <a:latin typeface="Montserrat ExtraBold" panose="00000900000000000000" pitchFamily="2" charset="-52"/>
            </a:endParaRPr>
          </a:p>
          <a:p>
            <a:pPr eaLnBrk="1" hangingPunct="1"/>
            <a:r>
              <a:rPr lang="en-US" altLang="zh-CN" sz="1400" dirty="0" err="1">
                <a:solidFill>
                  <a:schemeClr val="bg1"/>
                </a:solidFill>
                <a:latin typeface="Montserrat ExtraBold" panose="00000900000000000000" pitchFamily="2" charset="-52"/>
              </a:rPr>
              <a:t>Инструмент</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работы</a:t>
            </a:r>
            <a:r>
              <a:rPr lang="en-US" altLang="zh-CN" sz="1400" dirty="0">
                <a:solidFill>
                  <a:schemeClr val="bg1"/>
                </a:solidFill>
                <a:latin typeface="Montserrat ExtraBold" panose="00000900000000000000" pitchFamily="2" charset="-52"/>
              </a:rPr>
              <a:t> с </a:t>
            </a:r>
            <a:r>
              <a:rPr lang="en-US" altLang="zh-CN" sz="1400" dirty="0" err="1">
                <a:solidFill>
                  <a:schemeClr val="bg1"/>
                </a:solidFill>
                <a:latin typeface="Montserrat ExtraBold" panose="00000900000000000000" pitchFamily="2" charset="-52"/>
              </a:rPr>
              <a:t>базой</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исполнителей</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заказами</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отчетностью</a:t>
            </a:r>
            <a:r>
              <a:rPr lang="en-US" altLang="zh-CN" sz="1400" dirty="0">
                <a:solidFill>
                  <a:schemeClr val="bg1"/>
                </a:solidFill>
                <a:latin typeface="Montserrat ExtraBold" panose="00000900000000000000" pitchFamily="2" charset="-52"/>
              </a:rPr>
              <a:t> и </a:t>
            </a:r>
            <a:r>
              <a:rPr lang="en-US" altLang="zh-CN" sz="1400" dirty="0" err="1">
                <a:solidFill>
                  <a:schemeClr val="bg1"/>
                </a:solidFill>
                <a:latin typeface="Montserrat ExtraBold" panose="00000900000000000000" pitchFamily="2" charset="-52"/>
              </a:rPr>
              <a:t>финансами</a:t>
            </a:r>
            <a:endParaRPr lang="en-US" altLang="zh-CN" sz="1400" dirty="0">
              <a:solidFill>
                <a:schemeClr val="bg1"/>
              </a:solidFill>
              <a:latin typeface="Montserrat ExtraBold" panose="00000900000000000000" pitchFamily="2" charset="-52"/>
            </a:endParaRPr>
          </a:p>
        </p:txBody>
      </p:sp>
      <p:sp>
        <p:nvSpPr>
          <p:cNvPr id="17413" name="Текстовое поле 14"/>
          <p:cNvSpPr txBox="1">
            <a:spLocks noChangeArrowheads="1"/>
          </p:cNvSpPr>
          <p:nvPr/>
        </p:nvSpPr>
        <p:spPr bwMode="auto">
          <a:xfrm>
            <a:off x="342262" y="3323987"/>
            <a:ext cx="5080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dirty="0">
                <a:solidFill>
                  <a:schemeClr val="bg1"/>
                </a:solidFill>
                <a:latin typeface="Montserrat ExtraBold" panose="00000900000000000000" pitchFamily="2" charset="-52"/>
              </a:rPr>
              <a:t>API </a:t>
            </a:r>
            <a:r>
              <a:rPr lang="en-US" altLang="zh-CN" dirty="0" err="1">
                <a:solidFill>
                  <a:schemeClr val="bg1"/>
                </a:solidFill>
                <a:latin typeface="Montserrat ExtraBold" panose="00000900000000000000" pitchFamily="2" charset="-52"/>
              </a:rPr>
              <a:t>интеграция</a:t>
            </a:r>
            <a:endParaRPr lang="ru-RU" altLang="zh-CN" dirty="0">
              <a:solidFill>
                <a:schemeClr val="bg1"/>
              </a:solidFill>
              <a:latin typeface="Montserrat ExtraBold" panose="00000900000000000000" pitchFamily="2" charset="-52"/>
            </a:endParaRPr>
          </a:p>
          <a:p>
            <a:pPr eaLnBrk="1" hangingPunct="1"/>
            <a:r>
              <a:rPr lang="en-US" altLang="zh-CN" sz="1400" dirty="0" err="1">
                <a:solidFill>
                  <a:schemeClr val="bg1"/>
                </a:solidFill>
                <a:latin typeface="Montserrat ExtraBold" panose="00000900000000000000" pitchFamily="2" charset="-52"/>
              </a:rPr>
              <a:t>Подключение</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платежных</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систем</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операторов</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топливных</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карт</a:t>
            </a:r>
            <a:r>
              <a:rPr lang="en-US" altLang="zh-CN" sz="1400" dirty="0">
                <a:solidFill>
                  <a:schemeClr val="bg1"/>
                </a:solidFill>
                <a:latin typeface="Montserrat ExtraBold" panose="00000900000000000000" pitchFamily="2" charset="-52"/>
              </a:rPr>
              <a:t> и </a:t>
            </a:r>
            <a:r>
              <a:rPr lang="en-US" altLang="zh-CN" sz="1400" dirty="0" err="1">
                <a:solidFill>
                  <a:schemeClr val="bg1"/>
                </a:solidFill>
                <a:latin typeface="Montserrat ExtraBold" panose="00000900000000000000" pitchFamily="2" charset="-52"/>
              </a:rPr>
              <a:t>других</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партнерских</a:t>
            </a:r>
            <a:endParaRPr lang="en-US" altLang="zh-CN" sz="1400" dirty="0">
              <a:solidFill>
                <a:schemeClr val="bg1"/>
              </a:solidFill>
              <a:latin typeface="Montserrat ExtraBold" panose="00000900000000000000" pitchFamily="2" charset="-52"/>
            </a:endParaRPr>
          </a:p>
        </p:txBody>
      </p:sp>
      <p:sp>
        <p:nvSpPr>
          <p:cNvPr id="17414" name="Текстовое поле 15"/>
          <p:cNvSpPr txBox="1">
            <a:spLocks noChangeArrowheads="1"/>
          </p:cNvSpPr>
          <p:nvPr/>
        </p:nvSpPr>
        <p:spPr bwMode="auto">
          <a:xfrm>
            <a:off x="328991" y="4561744"/>
            <a:ext cx="59311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dirty="0" err="1">
                <a:solidFill>
                  <a:schemeClr val="bg1"/>
                </a:solidFill>
                <a:latin typeface="Montserrat ExtraBold" panose="00000900000000000000" pitchFamily="2" charset="-52"/>
              </a:rPr>
              <a:t>Мониторинг</a:t>
            </a:r>
            <a:endParaRPr lang="ru-RU" altLang="zh-CN" dirty="0">
              <a:solidFill>
                <a:schemeClr val="bg1"/>
              </a:solidFill>
              <a:latin typeface="Montserrat ExtraBold" panose="00000900000000000000" pitchFamily="2" charset="-52"/>
            </a:endParaRPr>
          </a:p>
          <a:p>
            <a:pPr eaLnBrk="1" hangingPunct="1"/>
            <a:r>
              <a:rPr lang="en-US" altLang="zh-CN" sz="1400" dirty="0" err="1">
                <a:solidFill>
                  <a:schemeClr val="bg1"/>
                </a:solidFill>
                <a:latin typeface="Montserrat ExtraBold" panose="00000900000000000000" pitchFamily="2" charset="-52"/>
              </a:rPr>
              <a:t>Отображение</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местоположения</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исполнителей</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на</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карте</a:t>
            </a:r>
            <a:endParaRPr lang="en-US" altLang="zh-CN" sz="1400" dirty="0">
              <a:solidFill>
                <a:schemeClr val="bg1"/>
              </a:solidFill>
              <a:latin typeface="Montserrat ExtraBold" panose="00000900000000000000" pitchFamily="2" charset="-52"/>
            </a:endParaRPr>
          </a:p>
        </p:txBody>
      </p:sp>
      <p:sp>
        <p:nvSpPr>
          <p:cNvPr id="17415" name="Текстовое поле 16"/>
          <p:cNvSpPr txBox="1">
            <a:spLocks noChangeArrowheads="1"/>
          </p:cNvSpPr>
          <p:nvPr/>
        </p:nvSpPr>
        <p:spPr bwMode="auto">
          <a:xfrm>
            <a:off x="342262" y="5466957"/>
            <a:ext cx="59046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b="1" dirty="0">
                <a:solidFill>
                  <a:schemeClr val="bg1"/>
                </a:solidFill>
                <a:latin typeface="Montserrat ExtraBold" panose="00000900000000000000" pitchFamily="2" charset="-52"/>
              </a:rPr>
              <a:t>Dashboard</a:t>
            </a:r>
            <a:r>
              <a:rPr lang="ru-RU" altLang="ru-RU" dirty="0">
                <a:solidFill>
                  <a:schemeClr val="bg1"/>
                </a:solidFill>
                <a:latin typeface="Montserrat ExtraBold" panose="00000900000000000000" pitchFamily="2" charset="-52"/>
              </a:rPr>
              <a:t> </a:t>
            </a:r>
          </a:p>
          <a:p>
            <a:pPr eaLnBrk="1" hangingPunct="1"/>
            <a:r>
              <a:rPr lang="en-US" altLang="zh-CN" sz="1400" b="1" dirty="0" err="1">
                <a:solidFill>
                  <a:schemeClr val="bg1"/>
                </a:solidFill>
                <a:latin typeface="Montserrat ExtraBold" panose="00000900000000000000" pitchFamily="2" charset="-52"/>
              </a:rPr>
              <a:t>Инструмент</a:t>
            </a:r>
            <a:r>
              <a:rPr lang="en-US" altLang="zh-CN" sz="1400" b="1" dirty="0">
                <a:solidFill>
                  <a:schemeClr val="bg1"/>
                </a:solidFill>
                <a:latin typeface="Montserrat ExtraBold" panose="00000900000000000000" pitchFamily="2" charset="-52"/>
              </a:rPr>
              <a:t> </a:t>
            </a:r>
            <a:r>
              <a:rPr lang="en-US" altLang="zh-CN" sz="1400" b="1" dirty="0" err="1">
                <a:solidFill>
                  <a:schemeClr val="bg1"/>
                </a:solidFill>
                <a:latin typeface="Montserrat ExtraBold" panose="00000900000000000000" pitchFamily="2" charset="-52"/>
              </a:rPr>
              <a:t>визуализации</a:t>
            </a:r>
            <a:r>
              <a:rPr lang="en-US" altLang="zh-CN" sz="1400" b="1" dirty="0">
                <a:solidFill>
                  <a:schemeClr val="bg1"/>
                </a:solidFill>
                <a:latin typeface="Montserrat ExtraBold" panose="00000900000000000000" pitchFamily="2" charset="-52"/>
              </a:rPr>
              <a:t> </a:t>
            </a:r>
            <a:r>
              <a:rPr lang="en-US" altLang="zh-CN" sz="1400" b="1" dirty="0" err="1">
                <a:solidFill>
                  <a:schemeClr val="bg1"/>
                </a:solidFill>
                <a:latin typeface="Montserrat ExtraBold" panose="00000900000000000000" pitchFamily="2" charset="-52"/>
              </a:rPr>
              <a:t>ключевых</a:t>
            </a:r>
            <a:r>
              <a:rPr lang="en-US" altLang="zh-CN" sz="1400" b="1" dirty="0">
                <a:solidFill>
                  <a:schemeClr val="bg1"/>
                </a:solidFill>
                <a:latin typeface="Montserrat ExtraBold" panose="00000900000000000000" pitchFamily="2" charset="-52"/>
              </a:rPr>
              <a:t> </a:t>
            </a:r>
            <a:r>
              <a:rPr lang="en-US" altLang="zh-CN" sz="1400" b="1" dirty="0" err="1">
                <a:solidFill>
                  <a:schemeClr val="bg1"/>
                </a:solidFill>
                <a:latin typeface="Montserrat ExtraBold" panose="00000900000000000000" pitchFamily="2" charset="-52"/>
              </a:rPr>
              <a:t>метрик</a:t>
            </a:r>
            <a:r>
              <a:rPr lang="en-US" altLang="zh-CN" sz="1400" b="1" dirty="0">
                <a:solidFill>
                  <a:schemeClr val="bg1"/>
                </a:solidFill>
                <a:latin typeface="Montserrat ExtraBold" panose="00000900000000000000" pitchFamily="2" charset="-52"/>
              </a:rPr>
              <a:t> </a:t>
            </a:r>
            <a:r>
              <a:rPr lang="en-US" altLang="zh-CN" sz="1400" b="1" dirty="0" err="1">
                <a:solidFill>
                  <a:schemeClr val="bg1"/>
                </a:solidFill>
                <a:latin typeface="Montserrat ExtraBold" panose="00000900000000000000" pitchFamily="2" charset="-52"/>
              </a:rPr>
              <a:t>партнера</a:t>
            </a:r>
            <a:endParaRPr lang="en-US" altLang="zh-CN" sz="1400" b="1" dirty="0">
              <a:solidFill>
                <a:schemeClr val="bg1"/>
              </a:solidFill>
              <a:latin typeface="Montserrat ExtraBold" panose="00000900000000000000" pitchFamily="2" charset="-52"/>
            </a:endParaRPr>
          </a:p>
        </p:txBody>
      </p:sp>
      <p:pic>
        <p:nvPicPr>
          <p:cNvPr id="17416" name="Замещающее содержимое 17"/>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6718303" y="560388"/>
            <a:ext cx="5276848" cy="5559425"/>
          </a:xfrm>
        </p:spPr>
      </p:pic>
      <p:sp>
        <p:nvSpPr>
          <p:cNvPr id="10" name="Скругленный прямоугольник 9"/>
          <p:cNvSpPr/>
          <p:nvPr/>
        </p:nvSpPr>
        <p:spPr>
          <a:xfrm>
            <a:off x="342264" y="268616"/>
            <a:ext cx="2502537" cy="449570"/>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Скругленный прямоугольник 10"/>
          <p:cNvSpPr/>
          <p:nvPr/>
        </p:nvSpPr>
        <p:spPr>
          <a:xfrm>
            <a:off x="342264" y="838200"/>
            <a:ext cx="5850896" cy="1119838"/>
          </a:xfrm>
          <a:prstGeom prst="roundRect">
            <a:avLst>
              <a:gd name="adj" fmla="val 7594"/>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9" name="Скругленный прямоугольник 18"/>
          <p:cNvSpPr/>
          <p:nvPr/>
        </p:nvSpPr>
        <p:spPr>
          <a:xfrm>
            <a:off x="342263" y="2218264"/>
            <a:ext cx="5851533" cy="797986"/>
          </a:xfrm>
          <a:prstGeom prst="roundRect">
            <a:avLst>
              <a:gd name="adj" fmla="val 7594"/>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0" name="Скругленный прямоугольник 19"/>
          <p:cNvSpPr/>
          <p:nvPr/>
        </p:nvSpPr>
        <p:spPr>
          <a:xfrm>
            <a:off x="342262" y="3269347"/>
            <a:ext cx="5889734" cy="905778"/>
          </a:xfrm>
          <a:prstGeom prst="roundRect">
            <a:avLst>
              <a:gd name="adj" fmla="val 7594"/>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1" name="Скругленный прямоугольник 20"/>
          <p:cNvSpPr/>
          <p:nvPr/>
        </p:nvSpPr>
        <p:spPr>
          <a:xfrm>
            <a:off x="327383" y="4446794"/>
            <a:ext cx="5904613" cy="779268"/>
          </a:xfrm>
          <a:prstGeom prst="roundRect">
            <a:avLst>
              <a:gd name="adj" fmla="val 7594"/>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2" name="Скругленный прямоугольник 21"/>
          <p:cNvSpPr/>
          <p:nvPr/>
        </p:nvSpPr>
        <p:spPr>
          <a:xfrm>
            <a:off x="342262" y="5416110"/>
            <a:ext cx="5904613" cy="703703"/>
          </a:xfrm>
          <a:prstGeom prst="roundRect">
            <a:avLst>
              <a:gd name="adj" fmla="val 7594"/>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Текстовое поле 11"/>
          <p:cNvSpPr txBox="1">
            <a:spLocks noChangeArrowheads="1"/>
          </p:cNvSpPr>
          <p:nvPr/>
        </p:nvSpPr>
        <p:spPr bwMode="auto">
          <a:xfrm>
            <a:off x="461963" y="223838"/>
            <a:ext cx="6840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sz="2400">
                <a:solidFill>
                  <a:schemeClr val="bg1"/>
                </a:solidFill>
                <a:latin typeface="Montserrat Black" panose="00000A00000000000000" pitchFamily="2" charset="-52"/>
              </a:rPr>
              <a:t>Мобильное курьерское приложение</a:t>
            </a:r>
          </a:p>
        </p:txBody>
      </p:sp>
      <p:sp>
        <p:nvSpPr>
          <p:cNvPr id="18435" name="Текстовое поле 12"/>
          <p:cNvSpPr txBox="1">
            <a:spLocks noChangeArrowheads="1"/>
          </p:cNvSpPr>
          <p:nvPr/>
        </p:nvSpPr>
        <p:spPr bwMode="auto">
          <a:xfrm>
            <a:off x="431799" y="897540"/>
            <a:ext cx="5798879"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sz="1400" dirty="0" err="1">
                <a:solidFill>
                  <a:schemeClr val="bg1"/>
                </a:solidFill>
                <a:latin typeface="Montserrat ExtraBold" panose="00000900000000000000" pitchFamily="2" charset="-52"/>
              </a:rPr>
              <a:t>Инструмент</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для</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получения</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заказов</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на</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доставку</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планирования</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занятости</a:t>
            </a:r>
            <a:r>
              <a:rPr lang="en-US" altLang="zh-CN" sz="1400" dirty="0">
                <a:solidFill>
                  <a:schemeClr val="bg1"/>
                </a:solidFill>
                <a:latin typeface="Montserrat ExtraBold" panose="00000900000000000000" pitchFamily="2" charset="-52"/>
              </a:rPr>
              <a:t> и </a:t>
            </a:r>
            <a:r>
              <a:rPr lang="en-US" altLang="zh-CN" sz="1400" dirty="0" err="1">
                <a:solidFill>
                  <a:schemeClr val="bg1"/>
                </a:solidFill>
                <a:latin typeface="Montserrat ExtraBold" panose="00000900000000000000" pitchFamily="2" charset="-52"/>
              </a:rPr>
              <a:t>управления</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финансами</a:t>
            </a:r>
            <a:r>
              <a:rPr lang="ru-RU" altLang="zh-CN" sz="1400" dirty="0">
                <a:solidFill>
                  <a:schemeClr val="bg1"/>
                </a:solidFill>
                <a:latin typeface="Montserrat ExtraBold" panose="00000900000000000000" pitchFamily="2" charset="-52"/>
              </a:rPr>
              <a:t> включает в себя:</a:t>
            </a:r>
            <a:endParaRPr lang="en-US" altLang="zh-CN" sz="1400" dirty="0">
              <a:solidFill>
                <a:schemeClr val="bg1"/>
              </a:solidFill>
              <a:latin typeface="Montserrat ExtraBold" panose="00000900000000000000" pitchFamily="2" charset="-52"/>
            </a:endParaRPr>
          </a:p>
        </p:txBody>
      </p:sp>
      <p:sp>
        <p:nvSpPr>
          <p:cNvPr id="18436" name="Текстовое поле 13"/>
          <p:cNvSpPr txBox="1">
            <a:spLocks noChangeArrowheads="1"/>
          </p:cNvSpPr>
          <p:nvPr/>
        </p:nvSpPr>
        <p:spPr bwMode="auto">
          <a:xfrm>
            <a:off x="431800" y="1743302"/>
            <a:ext cx="5664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dirty="0" err="1">
                <a:solidFill>
                  <a:schemeClr val="bg1"/>
                </a:solidFill>
                <a:latin typeface="Montserrat ExtraBold" panose="00000900000000000000" pitchFamily="2" charset="-52"/>
              </a:rPr>
              <a:t>Управление</a:t>
            </a:r>
            <a:r>
              <a:rPr lang="en-US" altLang="zh-CN" dirty="0">
                <a:solidFill>
                  <a:schemeClr val="bg1"/>
                </a:solidFill>
                <a:latin typeface="Montserrat ExtraBold" panose="00000900000000000000" pitchFamily="2" charset="-52"/>
              </a:rPr>
              <a:t> </a:t>
            </a:r>
            <a:r>
              <a:rPr lang="en-US" altLang="zh-CN" dirty="0" err="1">
                <a:solidFill>
                  <a:schemeClr val="bg1"/>
                </a:solidFill>
                <a:latin typeface="Montserrat ExtraBold" panose="00000900000000000000" pitchFamily="2" charset="-52"/>
              </a:rPr>
              <a:t>заказами</a:t>
            </a:r>
            <a:endParaRPr lang="ru-RU" altLang="ru-RU" dirty="0">
              <a:solidFill>
                <a:schemeClr val="bg1"/>
              </a:solidFill>
              <a:latin typeface="Montserrat ExtraBold" panose="00000900000000000000" pitchFamily="2" charset="-52"/>
            </a:endParaRPr>
          </a:p>
          <a:p>
            <a:pPr eaLnBrk="1" hangingPunct="1"/>
            <a:r>
              <a:rPr lang="en-US" altLang="zh-CN" sz="1400" dirty="0" err="1">
                <a:solidFill>
                  <a:schemeClr val="bg1"/>
                </a:solidFill>
                <a:latin typeface="Montserrat SemiBold" pitchFamily="2" charset="-52"/>
              </a:rPr>
              <a:t>Работа</a:t>
            </a:r>
            <a:r>
              <a:rPr lang="en-US" altLang="zh-CN" sz="1400" dirty="0">
                <a:solidFill>
                  <a:schemeClr val="bg1"/>
                </a:solidFill>
                <a:latin typeface="Montserrat SemiBold" pitchFamily="2" charset="-52"/>
              </a:rPr>
              <a:t> с </a:t>
            </a:r>
            <a:r>
              <a:rPr lang="en-US" altLang="zh-CN" sz="1400" dirty="0" err="1">
                <a:solidFill>
                  <a:schemeClr val="bg1"/>
                </a:solidFill>
                <a:latin typeface="Montserrat SemiBold" pitchFamily="2" charset="-52"/>
              </a:rPr>
              <a:t>заказами</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от</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момента</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назначения</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до</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вручения</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заказа</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получателю</a:t>
            </a:r>
            <a:endParaRPr lang="en-US" altLang="zh-CN" sz="1400" dirty="0">
              <a:solidFill>
                <a:schemeClr val="bg1"/>
              </a:solidFill>
              <a:latin typeface="Montserrat SemiBold" pitchFamily="2" charset="-52"/>
            </a:endParaRPr>
          </a:p>
        </p:txBody>
      </p:sp>
      <p:sp>
        <p:nvSpPr>
          <p:cNvPr id="18437" name="Текстовое поле 14"/>
          <p:cNvSpPr txBox="1">
            <a:spLocks noChangeArrowheads="1"/>
          </p:cNvSpPr>
          <p:nvPr/>
        </p:nvSpPr>
        <p:spPr bwMode="auto">
          <a:xfrm>
            <a:off x="431798" y="2584856"/>
            <a:ext cx="596441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dirty="0" err="1">
                <a:solidFill>
                  <a:schemeClr val="bg1"/>
                </a:solidFill>
                <a:latin typeface="Montserrat ExtraBold" panose="00000900000000000000" pitchFamily="2" charset="-52"/>
              </a:rPr>
              <a:t>Динамическая</a:t>
            </a:r>
            <a:r>
              <a:rPr lang="en-US" altLang="zh-CN" dirty="0">
                <a:solidFill>
                  <a:schemeClr val="bg1"/>
                </a:solidFill>
                <a:latin typeface="Montserrat ExtraBold" panose="00000900000000000000" pitchFamily="2" charset="-52"/>
              </a:rPr>
              <a:t> </a:t>
            </a:r>
            <a:r>
              <a:rPr lang="en-US" altLang="zh-CN" dirty="0" err="1">
                <a:solidFill>
                  <a:schemeClr val="bg1"/>
                </a:solidFill>
                <a:latin typeface="Montserrat ExtraBold" panose="00000900000000000000" pitchFamily="2" charset="-52"/>
              </a:rPr>
              <a:t>карта</a:t>
            </a:r>
            <a:r>
              <a:rPr lang="ru-RU" altLang="ru-RU" dirty="0">
                <a:solidFill>
                  <a:schemeClr val="bg1"/>
                </a:solidFill>
                <a:latin typeface="Montserrat ExtraBold" panose="00000900000000000000" pitchFamily="2" charset="-52"/>
              </a:rPr>
              <a:t> </a:t>
            </a:r>
          </a:p>
          <a:p>
            <a:pPr eaLnBrk="1" hangingPunct="1"/>
            <a:r>
              <a:rPr lang="en-US" altLang="zh-CN" sz="1400" dirty="0" err="1">
                <a:solidFill>
                  <a:schemeClr val="bg1"/>
                </a:solidFill>
                <a:latin typeface="Montserrat SemiBold" pitchFamily="2" charset="-52"/>
              </a:rPr>
              <a:t>Отображение</a:t>
            </a:r>
            <a:r>
              <a:rPr lang="en-US" altLang="zh-CN" sz="1400" dirty="0">
                <a:solidFill>
                  <a:schemeClr val="bg1"/>
                </a:solidFill>
                <a:latin typeface="Montserrat SemiBold" pitchFamily="2" charset="-52"/>
              </a:rPr>
              <a:t> в </a:t>
            </a:r>
            <a:r>
              <a:rPr lang="en-US" altLang="zh-CN" sz="1400" dirty="0" err="1">
                <a:solidFill>
                  <a:schemeClr val="bg1"/>
                </a:solidFill>
                <a:latin typeface="Montserrat SemiBold" pitchFamily="2" charset="-52"/>
              </a:rPr>
              <a:t>реальном</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времени</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зон</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высокодоходного</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спроса</a:t>
            </a:r>
            <a:endParaRPr lang="en-US" altLang="zh-CN" sz="1400" dirty="0">
              <a:solidFill>
                <a:schemeClr val="bg1"/>
              </a:solidFill>
              <a:latin typeface="Montserrat SemiBold" pitchFamily="2" charset="-52"/>
            </a:endParaRPr>
          </a:p>
        </p:txBody>
      </p:sp>
      <p:sp>
        <p:nvSpPr>
          <p:cNvPr id="18438" name="Текстовое поле 15"/>
          <p:cNvSpPr txBox="1">
            <a:spLocks noChangeArrowheads="1"/>
          </p:cNvSpPr>
          <p:nvPr/>
        </p:nvSpPr>
        <p:spPr bwMode="auto">
          <a:xfrm>
            <a:off x="411801" y="3409555"/>
            <a:ext cx="59644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dirty="0" err="1">
                <a:solidFill>
                  <a:schemeClr val="bg1"/>
                </a:solidFill>
                <a:latin typeface="Montserrat ExtraBold" panose="00000900000000000000" pitchFamily="2" charset="-52"/>
              </a:rPr>
              <a:t>Управление</a:t>
            </a:r>
            <a:r>
              <a:rPr lang="en-US" altLang="zh-CN" dirty="0">
                <a:solidFill>
                  <a:schemeClr val="bg1"/>
                </a:solidFill>
                <a:latin typeface="Montserrat ExtraBold" panose="00000900000000000000" pitchFamily="2" charset="-52"/>
              </a:rPr>
              <a:t> </a:t>
            </a:r>
            <a:r>
              <a:rPr lang="en-US" altLang="zh-CN" dirty="0" err="1">
                <a:solidFill>
                  <a:schemeClr val="bg1"/>
                </a:solidFill>
                <a:latin typeface="Montserrat ExtraBold" panose="00000900000000000000" pitchFamily="2" charset="-52"/>
              </a:rPr>
              <a:t>финансами</a:t>
            </a:r>
            <a:endParaRPr lang="ru-RU" altLang="zh-CN" dirty="0">
              <a:solidFill>
                <a:schemeClr val="bg1"/>
              </a:solidFill>
              <a:latin typeface="Montserrat ExtraBold" panose="00000900000000000000" pitchFamily="2" charset="-52"/>
            </a:endParaRPr>
          </a:p>
          <a:p>
            <a:pPr eaLnBrk="1" hangingPunct="1"/>
            <a:r>
              <a:rPr lang="en-US" altLang="zh-CN" sz="1400" dirty="0" err="1">
                <a:solidFill>
                  <a:schemeClr val="bg1"/>
                </a:solidFill>
                <a:latin typeface="Montserrat SemiBold" pitchFamily="2" charset="-52"/>
              </a:rPr>
              <a:t>Отслеживание</a:t>
            </a:r>
            <a:r>
              <a:rPr lang="en-US" altLang="zh-CN" sz="1400" dirty="0">
                <a:solidFill>
                  <a:schemeClr val="bg1"/>
                </a:solidFill>
                <a:latin typeface="Montserrat SemiBold" pitchFamily="2" charset="-52"/>
              </a:rPr>
              <a:t> и </a:t>
            </a:r>
            <a:r>
              <a:rPr lang="en-US" altLang="zh-CN" sz="1400" dirty="0" err="1">
                <a:solidFill>
                  <a:schemeClr val="bg1"/>
                </a:solidFill>
                <a:latin typeface="Montserrat SemiBold" pitchFamily="2" charset="-52"/>
              </a:rPr>
              <a:t>управление</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балансом</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история</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начислений</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интеграция</a:t>
            </a:r>
            <a:r>
              <a:rPr lang="en-US" altLang="zh-CN" sz="1400" dirty="0">
                <a:solidFill>
                  <a:schemeClr val="bg1"/>
                </a:solidFill>
                <a:latin typeface="Montserrat SemiBold" pitchFamily="2" charset="-52"/>
              </a:rPr>
              <a:t> с </a:t>
            </a:r>
            <a:r>
              <a:rPr lang="en-US" altLang="zh-CN" sz="1400" dirty="0" err="1">
                <a:solidFill>
                  <a:schemeClr val="bg1"/>
                </a:solidFill>
                <a:latin typeface="Montserrat SemiBold" pitchFamily="2" charset="-52"/>
              </a:rPr>
              <a:t>платежными</a:t>
            </a:r>
            <a:r>
              <a:rPr lang="en-US" altLang="zh-CN" sz="1400" dirty="0">
                <a:solidFill>
                  <a:schemeClr val="bg1"/>
                </a:solidFill>
                <a:latin typeface="Montserrat SemiBold" pitchFamily="2" charset="-52"/>
              </a:rPr>
              <a:t> </a:t>
            </a:r>
            <a:r>
              <a:rPr lang="en-US" altLang="zh-CN" sz="1400" dirty="0" err="1">
                <a:solidFill>
                  <a:schemeClr val="bg1"/>
                </a:solidFill>
                <a:latin typeface="Montserrat SemiBold" pitchFamily="2" charset="-52"/>
              </a:rPr>
              <a:t>системами</a:t>
            </a:r>
            <a:r>
              <a:rPr lang="en-US" altLang="zh-CN" sz="1400" dirty="0">
                <a:solidFill>
                  <a:schemeClr val="bg1"/>
                </a:solidFill>
                <a:latin typeface="Montserrat SemiBold" pitchFamily="2" charset="-52"/>
              </a:rPr>
              <a:t> и ФНС</a:t>
            </a:r>
          </a:p>
          <a:p>
            <a:pPr eaLnBrk="1" hangingPunct="1"/>
            <a:r>
              <a:rPr lang="ru-RU" altLang="ru-RU" sz="1400" dirty="0">
                <a:solidFill>
                  <a:schemeClr val="bg1"/>
                </a:solidFill>
                <a:latin typeface="Montserrat ExtraBold" panose="00000900000000000000" pitchFamily="2" charset="-52"/>
              </a:rPr>
              <a:t> </a:t>
            </a:r>
          </a:p>
        </p:txBody>
      </p:sp>
      <p:sp>
        <p:nvSpPr>
          <p:cNvPr id="18439" name="Текстовое поле 16"/>
          <p:cNvSpPr txBox="1">
            <a:spLocks noChangeArrowheads="1"/>
          </p:cNvSpPr>
          <p:nvPr/>
        </p:nvSpPr>
        <p:spPr bwMode="auto">
          <a:xfrm>
            <a:off x="446722" y="4380430"/>
            <a:ext cx="5798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dirty="0" err="1">
                <a:solidFill>
                  <a:schemeClr val="bg1"/>
                </a:solidFill>
                <a:latin typeface="Montserrat ExtraBold" panose="00000900000000000000" pitchFamily="2" charset="-52"/>
              </a:rPr>
              <a:t>Планирование</a:t>
            </a:r>
            <a:r>
              <a:rPr lang="en-US" altLang="zh-CN" dirty="0">
                <a:solidFill>
                  <a:schemeClr val="bg1"/>
                </a:solidFill>
                <a:latin typeface="Montserrat ExtraBold" panose="00000900000000000000" pitchFamily="2" charset="-52"/>
              </a:rPr>
              <a:t> </a:t>
            </a:r>
            <a:r>
              <a:rPr lang="en-US" altLang="zh-CN" dirty="0" err="1">
                <a:solidFill>
                  <a:schemeClr val="bg1"/>
                </a:solidFill>
                <a:latin typeface="Montserrat ExtraBold" panose="00000900000000000000" pitchFamily="2" charset="-52"/>
              </a:rPr>
              <a:t>занятости</a:t>
            </a:r>
            <a:endParaRPr lang="ru-RU" altLang="zh-CN" dirty="0">
              <a:solidFill>
                <a:schemeClr val="bg1"/>
              </a:solidFill>
              <a:latin typeface="Montserrat ExtraBold" panose="00000900000000000000" pitchFamily="2" charset="-52"/>
            </a:endParaRPr>
          </a:p>
          <a:p>
            <a:pPr eaLnBrk="1" hangingPunct="1"/>
            <a:r>
              <a:rPr lang="en-US" altLang="zh-CN" sz="1400" dirty="0" err="1">
                <a:solidFill>
                  <a:schemeClr val="bg1"/>
                </a:solidFill>
                <a:latin typeface="Montserrat ExtraBold" panose="00000900000000000000" pitchFamily="2" charset="-52"/>
              </a:rPr>
              <a:t>Управление</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рабочим</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временем</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через</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приложение</a:t>
            </a:r>
            <a:endParaRPr lang="en-US" altLang="zh-CN" sz="1400" dirty="0">
              <a:solidFill>
                <a:schemeClr val="bg1"/>
              </a:solidFill>
              <a:latin typeface="Montserrat ExtraBold" panose="00000900000000000000" pitchFamily="2" charset="-52"/>
            </a:endParaRPr>
          </a:p>
        </p:txBody>
      </p:sp>
      <p:sp>
        <p:nvSpPr>
          <p:cNvPr id="18440" name="Текстовое поле 17"/>
          <p:cNvSpPr txBox="1">
            <a:spLocks noChangeArrowheads="1"/>
          </p:cNvSpPr>
          <p:nvPr/>
        </p:nvSpPr>
        <p:spPr bwMode="auto">
          <a:xfrm>
            <a:off x="431799" y="5115589"/>
            <a:ext cx="60646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dirty="0" err="1">
                <a:solidFill>
                  <a:schemeClr val="bg1"/>
                </a:solidFill>
                <a:latin typeface="Montserrat ExtraBold" panose="00000900000000000000" pitchFamily="2" charset="-52"/>
              </a:rPr>
              <a:t>Курьерский</a:t>
            </a:r>
            <a:r>
              <a:rPr lang="en-US" altLang="zh-CN" dirty="0">
                <a:solidFill>
                  <a:schemeClr val="bg1"/>
                </a:solidFill>
                <a:latin typeface="Montserrat ExtraBold" panose="00000900000000000000" pitchFamily="2" charset="-52"/>
              </a:rPr>
              <a:t> </a:t>
            </a:r>
            <a:r>
              <a:rPr lang="en-US" altLang="zh-CN" dirty="0" err="1">
                <a:solidFill>
                  <a:schemeClr val="bg1"/>
                </a:solidFill>
                <a:latin typeface="Montserrat ExtraBold" panose="00000900000000000000" pitchFamily="2" charset="-52"/>
              </a:rPr>
              <a:t>конструктор</a:t>
            </a:r>
            <a:endParaRPr lang="ru-RU" altLang="zh-CN" dirty="0">
              <a:solidFill>
                <a:schemeClr val="bg1"/>
              </a:solidFill>
              <a:latin typeface="Montserrat ExtraBold" panose="00000900000000000000" pitchFamily="2" charset="-52"/>
            </a:endParaRPr>
          </a:p>
          <a:p>
            <a:pPr eaLnBrk="1" hangingPunct="1"/>
            <a:r>
              <a:rPr lang="en-US" altLang="zh-CN" sz="1400" dirty="0" err="1">
                <a:solidFill>
                  <a:schemeClr val="bg1"/>
                </a:solidFill>
                <a:latin typeface="Montserrat ExtraBold" panose="00000900000000000000" pitchFamily="2" charset="-52"/>
              </a:rPr>
              <a:t>Инструмент</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индивидуальной</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настройки</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подбора</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заказов</a:t>
            </a:r>
            <a:endParaRPr lang="en-US" altLang="zh-CN" sz="1400" dirty="0">
              <a:solidFill>
                <a:schemeClr val="bg1"/>
              </a:solidFill>
              <a:latin typeface="Montserrat ExtraBold" panose="00000900000000000000" pitchFamily="2" charset="-52"/>
            </a:endParaRPr>
          </a:p>
        </p:txBody>
      </p:sp>
      <p:sp>
        <p:nvSpPr>
          <p:cNvPr id="18441" name="Текстовое поле 18"/>
          <p:cNvSpPr txBox="1">
            <a:spLocks noChangeArrowheads="1"/>
          </p:cNvSpPr>
          <p:nvPr/>
        </p:nvSpPr>
        <p:spPr bwMode="auto">
          <a:xfrm>
            <a:off x="461644" y="5894906"/>
            <a:ext cx="508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zh-CN" sz="1400" dirty="0" err="1">
                <a:solidFill>
                  <a:schemeClr val="bg1"/>
                </a:solidFill>
                <a:latin typeface="Montserrat ExtraBold" panose="00000900000000000000" pitchFamily="2" charset="-52"/>
              </a:rPr>
              <a:t>Бонусные</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программы</a:t>
            </a:r>
            <a:r>
              <a:rPr lang="en-US" altLang="zh-CN" sz="1400" dirty="0">
                <a:solidFill>
                  <a:schemeClr val="bg1"/>
                </a:solidFill>
                <a:latin typeface="Montserrat ExtraBold" panose="00000900000000000000" pitchFamily="2" charset="-52"/>
              </a:rPr>
              <a:t> </a:t>
            </a:r>
            <a:r>
              <a:rPr lang="ru-RU" altLang="ru-RU" sz="1400" dirty="0">
                <a:solidFill>
                  <a:schemeClr val="bg1"/>
                </a:solidFill>
                <a:latin typeface="Montserrat ExtraBold" panose="00000900000000000000" pitchFamily="2" charset="-52"/>
              </a:rPr>
              <a:t> –</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Автоматизация</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учета</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стимулирующих</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бонусов</a:t>
            </a:r>
            <a:r>
              <a:rPr lang="en-US" altLang="zh-CN" sz="1400" dirty="0">
                <a:solidFill>
                  <a:schemeClr val="bg1"/>
                </a:solidFill>
                <a:latin typeface="Montserrat ExtraBold" panose="00000900000000000000" pitchFamily="2" charset="-52"/>
              </a:rPr>
              <a:t> и </a:t>
            </a:r>
            <a:r>
              <a:rPr lang="en-US" altLang="zh-CN" sz="1400" dirty="0" err="1">
                <a:solidFill>
                  <a:schemeClr val="bg1"/>
                </a:solidFill>
                <a:latin typeface="Montserrat ExtraBold" panose="00000900000000000000" pitchFamily="2" charset="-52"/>
              </a:rPr>
              <a:t>реферальных</a:t>
            </a:r>
            <a:r>
              <a:rPr lang="en-US" altLang="zh-CN" sz="1400" dirty="0">
                <a:solidFill>
                  <a:schemeClr val="bg1"/>
                </a:solidFill>
                <a:latin typeface="Montserrat ExtraBold" panose="00000900000000000000" pitchFamily="2" charset="-52"/>
              </a:rPr>
              <a:t> </a:t>
            </a:r>
            <a:r>
              <a:rPr lang="en-US" altLang="zh-CN" sz="1400" dirty="0" err="1">
                <a:solidFill>
                  <a:schemeClr val="bg1"/>
                </a:solidFill>
                <a:latin typeface="Montserrat ExtraBold" panose="00000900000000000000" pitchFamily="2" charset="-52"/>
              </a:rPr>
              <a:t>программ</a:t>
            </a:r>
            <a:endParaRPr lang="en-US" altLang="zh-CN" sz="1400" dirty="0">
              <a:solidFill>
                <a:schemeClr val="bg1"/>
              </a:solidFill>
              <a:latin typeface="Montserrat ExtraBold" panose="00000900000000000000" pitchFamily="2" charset="-52"/>
            </a:endParaRPr>
          </a:p>
        </p:txBody>
      </p:sp>
      <p:pic>
        <p:nvPicPr>
          <p:cNvPr id="18442" name="Замещающее содержимое 19"/>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5229889" y="-225043"/>
            <a:ext cx="7071980" cy="7453178"/>
          </a:xfrm>
        </p:spPr>
      </p:pic>
      <p:sp>
        <p:nvSpPr>
          <p:cNvPr id="11" name="Скругленный прямоугольник 10"/>
          <p:cNvSpPr/>
          <p:nvPr/>
        </p:nvSpPr>
        <p:spPr>
          <a:xfrm>
            <a:off x="431800" y="209946"/>
            <a:ext cx="6642099" cy="508240"/>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1" name="Скругленный прямоугольник 20"/>
          <p:cNvSpPr/>
          <p:nvPr/>
        </p:nvSpPr>
        <p:spPr>
          <a:xfrm>
            <a:off x="431799" y="866535"/>
            <a:ext cx="5894571" cy="771347"/>
          </a:xfrm>
          <a:prstGeom prst="roundRect">
            <a:avLst>
              <a:gd name="adj" fmla="val 1079"/>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2" name="Скругленный прямоугольник 21"/>
          <p:cNvSpPr/>
          <p:nvPr/>
        </p:nvSpPr>
        <p:spPr>
          <a:xfrm>
            <a:off x="431800" y="1765262"/>
            <a:ext cx="5894572" cy="771347"/>
          </a:xfrm>
          <a:prstGeom prst="roundRect">
            <a:avLst>
              <a:gd name="adj" fmla="val 107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3" name="Скругленный прямоугольник 22"/>
          <p:cNvSpPr/>
          <p:nvPr/>
        </p:nvSpPr>
        <p:spPr>
          <a:xfrm>
            <a:off x="431798" y="2642203"/>
            <a:ext cx="5894571" cy="714252"/>
          </a:xfrm>
          <a:prstGeom prst="roundRect">
            <a:avLst>
              <a:gd name="adj" fmla="val 107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4" name="Скругленный прямоугольник 23"/>
          <p:cNvSpPr/>
          <p:nvPr/>
        </p:nvSpPr>
        <p:spPr>
          <a:xfrm>
            <a:off x="446723" y="3442422"/>
            <a:ext cx="5894568" cy="831613"/>
          </a:xfrm>
          <a:prstGeom prst="roundRect">
            <a:avLst>
              <a:gd name="adj" fmla="val 107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5" name="Скругленный прямоугольник 24"/>
          <p:cNvSpPr/>
          <p:nvPr/>
        </p:nvSpPr>
        <p:spPr>
          <a:xfrm>
            <a:off x="446722" y="4375750"/>
            <a:ext cx="5894569" cy="618583"/>
          </a:xfrm>
          <a:prstGeom prst="roundRect">
            <a:avLst>
              <a:gd name="adj" fmla="val 107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6" name="Скругленный прямоугольник 25"/>
          <p:cNvSpPr/>
          <p:nvPr/>
        </p:nvSpPr>
        <p:spPr>
          <a:xfrm>
            <a:off x="446722" y="5140069"/>
            <a:ext cx="5864724" cy="618583"/>
          </a:xfrm>
          <a:prstGeom prst="roundRect">
            <a:avLst>
              <a:gd name="adj" fmla="val 107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7" name="Скругленный прямоугольник 26"/>
          <p:cNvSpPr/>
          <p:nvPr/>
        </p:nvSpPr>
        <p:spPr>
          <a:xfrm>
            <a:off x="461643" y="5879908"/>
            <a:ext cx="5864725" cy="882399"/>
          </a:xfrm>
          <a:prstGeom prst="roundRect">
            <a:avLst>
              <a:gd name="adj" fmla="val 107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47700" y="258763"/>
            <a:ext cx="10515600" cy="1325562"/>
          </a:xfrm>
        </p:spPr>
        <p:txBody>
          <a:bodyPr/>
          <a:lstStyle/>
          <a:p>
            <a:r>
              <a:rPr lang="ru-RU" altLang="en-US">
                <a:solidFill>
                  <a:schemeClr val="bg1"/>
                </a:solidFill>
                <a:latin typeface="Montserrat Black" panose="00000A00000000000000" pitchFamily="2" charset="-52"/>
              </a:rPr>
              <a:t>Интеграции</a:t>
            </a:r>
          </a:p>
        </p:txBody>
      </p:sp>
      <p:sp>
        <p:nvSpPr>
          <p:cNvPr id="5" name="Скругленный прямоугольник 4"/>
          <p:cNvSpPr/>
          <p:nvPr/>
        </p:nvSpPr>
        <p:spPr>
          <a:xfrm>
            <a:off x="571500" y="540385"/>
            <a:ext cx="4108450" cy="795020"/>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9462" name="Прямоугольник 2"/>
          <p:cNvSpPr>
            <a:spLocks noChangeArrowheads="1"/>
          </p:cNvSpPr>
          <p:nvPr/>
        </p:nvSpPr>
        <p:spPr bwMode="auto">
          <a:xfrm>
            <a:off x="615950" y="1645944"/>
            <a:ext cx="25539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sz="2800" dirty="0">
                <a:solidFill>
                  <a:schemeClr val="bg1"/>
                </a:solidFill>
                <a:latin typeface="Montserrat SemiBold" pitchFamily="2" charset="-52"/>
              </a:rPr>
              <a:t>API Gateway</a:t>
            </a:r>
          </a:p>
        </p:txBody>
      </p:sp>
      <p:sp>
        <p:nvSpPr>
          <p:cNvPr id="19463" name="Прямоугольник 5"/>
          <p:cNvSpPr>
            <a:spLocks noChangeArrowheads="1"/>
          </p:cNvSpPr>
          <p:nvPr/>
        </p:nvSpPr>
        <p:spPr bwMode="auto">
          <a:xfrm>
            <a:off x="560350" y="2509811"/>
            <a:ext cx="75730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400" dirty="0">
                <a:solidFill>
                  <a:schemeClr val="bg1"/>
                </a:solidFill>
                <a:latin typeface="Montserrat SemiBold" pitchFamily="2" charset="-52"/>
              </a:rPr>
              <a:t>Интеграция с банками по </a:t>
            </a:r>
          </a:p>
          <a:p>
            <a:pPr eaLnBrk="1" hangingPunct="1"/>
            <a:r>
              <a:rPr lang="ru-RU" altLang="ru-RU" sz="2400" dirty="0">
                <a:solidFill>
                  <a:schemeClr val="bg1"/>
                </a:solidFill>
                <a:latin typeface="Montserrat SemiBold" pitchFamily="2" charset="-52"/>
              </a:rPr>
              <a:t>моментальным выплатам зарплат</a:t>
            </a:r>
            <a:endParaRPr lang="en-US" altLang="ru-RU" sz="2400" dirty="0">
              <a:solidFill>
                <a:schemeClr val="bg1"/>
              </a:solidFill>
              <a:latin typeface="Montserrat SemiBold" pitchFamily="2" charset="-52"/>
            </a:endParaRPr>
          </a:p>
        </p:txBody>
      </p:sp>
      <p:sp>
        <p:nvSpPr>
          <p:cNvPr id="19464" name="Прямоугольник 7"/>
          <p:cNvSpPr>
            <a:spLocks noChangeArrowheads="1"/>
          </p:cNvSpPr>
          <p:nvPr/>
        </p:nvSpPr>
        <p:spPr bwMode="auto">
          <a:xfrm>
            <a:off x="615950" y="4423684"/>
            <a:ext cx="61494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400" dirty="0">
                <a:solidFill>
                  <a:schemeClr val="bg1"/>
                </a:solidFill>
                <a:latin typeface="Montserrat SemiBold" pitchFamily="2" charset="-52"/>
              </a:rPr>
              <a:t>Модуль для СРМ ресторанов, </a:t>
            </a:r>
          </a:p>
          <a:p>
            <a:pPr eaLnBrk="1" hangingPunct="1"/>
            <a:r>
              <a:rPr lang="ru-RU" altLang="ru-RU" sz="2400" dirty="0">
                <a:solidFill>
                  <a:schemeClr val="bg1"/>
                </a:solidFill>
                <a:latin typeface="Montserrat SemiBold" pitchFamily="2" charset="-52"/>
              </a:rPr>
              <a:t>интеграция во внутренние службы </a:t>
            </a:r>
          </a:p>
          <a:p>
            <a:pPr eaLnBrk="1" hangingPunct="1"/>
            <a:r>
              <a:rPr lang="ru-RU" altLang="ru-RU" sz="2400" dirty="0">
                <a:solidFill>
                  <a:schemeClr val="bg1"/>
                </a:solidFill>
                <a:latin typeface="Montserrat SemiBold" pitchFamily="2" charset="-52"/>
              </a:rPr>
              <a:t>доставки ресторанов</a:t>
            </a:r>
            <a:endParaRPr lang="ru-RU" altLang="ru-RU" sz="2400" dirty="0">
              <a:latin typeface="Montserrat SemiBold" pitchFamily="2" charset="-52"/>
            </a:endParaRPr>
          </a:p>
        </p:txBody>
      </p:sp>
      <p:sp>
        <p:nvSpPr>
          <p:cNvPr id="19465" name="Прямоугольник 8"/>
          <p:cNvSpPr>
            <a:spLocks noChangeArrowheads="1"/>
          </p:cNvSpPr>
          <p:nvPr/>
        </p:nvSpPr>
        <p:spPr bwMode="auto">
          <a:xfrm>
            <a:off x="615950" y="5831280"/>
            <a:ext cx="3946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400" dirty="0">
                <a:solidFill>
                  <a:schemeClr val="bg1"/>
                </a:solidFill>
                <a:latin typeface="Montserrat SemiBold" pitchFamily="2" charset="-52"/>
              </a:rPr>
              <a:t>Сервис СМС-рассылок</a:t>
            </a:r>
          </a:p>
        </p:txBody>
      </p:sp>
      <p:sp>
        <p:nvSpPr>
          <p:cNvPr id="11" name="Скругленный прямоугольник 10"/>
          <p:cNvSpPr/>
          <p:nvPr/>
        </p:nvSpPr>
        <p:spPr>
          <a:xfrm>
            <a:off x="571499" y="1595686"/>
            <a:ext cx="6348376" cy="655946"/>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Скругленный прямоугольник 11"/>
          <p:cNvSpPr/>
          <p:nvPr/>
        </p:nvSpPr>
        <p:spPr>
          <a:xfrm>
            <a:off x="560350" y="2444263"/>
            <a:ext cx="6386475" cy="932652"/>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3" name="Скругленный прямоугольник 12"/>
          <p:cNvSpPr/>
          <p:nvPr/>
        </p:nvSpPr>
        <p:spPr>
          <a:xfrm>
            <a:off x="549274" y="4436125"/>
            <a:ext cx="6392825" cy="1187888"/>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4" name="Скругленный прямоугольник 13"/>
          <p:cNvSpPr/>
          <p:nvPr/>
        </p:nvSpPr>
        <p:spPr>
          <a:xfrm>
            <a:off x="549273" y="5792271"/>
            <a:ext cx="6392824" cy="577784"/>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5" name="Скругленный прямоугольник 14"/>
          <p:cNvSpPr/>
          <p:nvPr/>
        </p:nvSpPr>
        <p:spPr>
          <a:xfrm>
            <a:off x="560941" y="3594453"/>
            <a:ext cx="6392825" cy="662401"/>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ru-RU" sz="2400" dirty="0">
                <a:latin typeface="Montserrat SemiBold" pitchFamily="2" charset="-52"/>
              </a:rPr>
              <a:t>Федеральная налоговая служба</a:t>
            </a:r>
          </a:p>
        </p:txBody>
      </p:sp>
      <p:pic>
        <p:nvPicPr>
          <p:cNvPr id="19481" name="Рисунок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0299" y="149875"/>
            <a:ext cx="47021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347515" y="0"/>
            <a:ext cx="7092950" cy="1325562"/>
          </a:xfrm>
        </p:spPr>
        <p:txBody>
          <a:bodyPr/>
          <a:lstStyle/>
          <a:p>
            <a:r>
              <a:rPr lang="ru-RU" altLang="ru-RU" dirty="0">
                <a:solidFill>
                  <a:schemeClr val="bg1"/>
                </a:solidFill>
                <a:latin typeface="Montserrat Black" panose="00000A00000000000000" pitchFamily="2" charset="-52"/>
              </a:rPr>
              <a:t>Наши награды</a:t>
            </a:r>
          </a:p>
        </p:txBody>
      </p:sp>
      <p:sp>
        <p:nvSpPr>
          <p:cNvPr id="4" name="Скругленный прямоугольник 3"/>
          <p:cNvSpPr/>
          <p:nvPr/>
        </p:nvSpPr>
        <p:spPr>
          <a:xfrm>
            <a:off x="299085" y="230308"/>
            <a:ext cx="4946015" cy="795020"/>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0486" name="Прямоугольник 4"/>
          <p:cNvSpPr>
            <a:spLocks noChangeArrowheads="1"/>
          </p:cNvSpPr>
          <p:nvPr/>
        </p:nvSpPr>
        <p:spPr bwMode="auto">
          <a:xfrm>
            <a:off x="1902322" y="2004494"/>
            <a:ext cx="4654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en-US" altLang="ru-RU" b="1" dirty="0">
                <a:solidFill>
                  <a:schemeClr val="bg1"/>
                </a:solidFill>
                <a:latin typeface="Montserrat ExtraBold" panose="00000900000000000000" pitchFamily="2" charset="-52"/>
              </a:rPr>
              <a:t>РБК Digital Awards 2025</a:t>
            </a:r>
            <a:br>
              <a:rPr lang="en-US" altLang="ru-RU" sz="1600" dirty="0">
                <a:solidFill>
                  <a:schemeClr val="bg1"/>
                </a:solidFill>
                <a:latin typeface="Montserrat ExtraBold" panose="00000900000000000000" pitchFamily="2" charset="-52"/>
              </a:rPr>
            </a:br>
            <a:r>
              <a:rPr lang="ru-RU" altLang="ru-RU" sz="1600" dirty="0">
                <a:solidFill>
                  <a:schemeClr val="bg1"/>
                </a:solidFill>
                <a:latin typeface="Montserrat SemiBold" pitchFamily="2" charset="-52"/>
              </a:rPr>
              <a:t>Топ-3</a:t>
            </a:r>
            <a:r>
              <a:rPr lang="ru-RU" altLang="ru-RU" sz="1600" dirty="0">
                <a:solidFill>
                  <a:schemeClr val="bg1"/>
                </a:solidFill>
                <a:latin typeface="Montserrat ExtraBold" panose="00000900000000000000" pitchFamily="2" charset="-52"/>
              </a:rPr>
              <a:t> в </a:t>
            </a:r>
            <a:r>
              <a:rPr lang="ru-RU" sz="1600" dirty="0">
                <a:solidFill>
                  <a:schemeClr val="bg1"/>
                </a:solidFill>
                <a:latin typeface="Montserrat SemiBold" pitchFamily="2" charset="-52"/>
                <a:cs typeface="Montserrat" panose="00000500000000000000" charset="0"/>
                <a:sym typeface="+mn-ea"/>
              </a:rPr>
              <a:t>номинации</a:t>
            </a:r>
          </a:p>
          <a:p>
            <a:pPr algn="ctr" eaLnBrk="1" hangingPunct="1"/>
            <a:r>
              <a:rPr lang="ru-RU" sz="1600" dirty="0">
                <a:solidFill>
                  <a:schemeClr val="bg1"/>
                </a:solidFill>
                <a:latin typeface="Montserrat SemiBold" pitchFamily="2" charset="-52"/>
                <a:cs typeface="Montserrat" panose="00000500000000000000" charset="0"/>
                <a:sym typeface="+mn-ea"/>
              </a:rPr>
              <a:t>«Транспорт и Логистика»</a:t>
            </a:r>
            <a:endParaRPr lang="ru-RU" altLang="en-US" sz="1600" dirty="0">
              <a:solidFill>
                <a:schemeClr val="bg1"/>
              </a:solidFill>
              <a:latin typeface="Montserrat SemiBold" pitchFamily="2" charset="-52"/>
              <a:cs typeface="Montserrat" panose="00000500000000000000" charset="0"/>
            </a:endParaRPr>
          </a:p>
          <a:p>
            <a:pPr eaLnBrk="1" hangingPunct="1"/>
            <a:endParaRPr lang="en-US" altLang="ru-RU" sz="1600" b="1" dirty="0">
              <a:solidFill>
                <a:schemeClr val="bg1"/>
              </a:solidFill>
              <a:latin typeface="Montserrat ExtraBold" panose="00000900000000000000" pitchFamily="2" charset="-52"/>
            </a:endParaRPr>
          </a:p>
          <a:p>
            <a:pPr eaLnBrk="1" hangingPunct="1"/>
            <a:endParaRPr lang="ru-RU" altLang="ru-RU" dirty="0">
              <a:solidFill>
                <a:schemeClr val="bg1"/>
              </a:solidFill>
              <a:latin typeface="Montserrat ExtraBold" panose="00000900000000000000" pitchFamily="2" charset="-52"/>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515" y="1762691"/>
            <a:ext cx="2091579" cy="1431161"/>
          </a:xfrm>
          <a:prstGeom prst="roundRect">
            <a:avLst>
              <a:gd name="adj" fmla="val 8594"/>
            </a:avLst>
          </a:prstGeom>
          <a:solidFill>
            <a:srgbClr val="FFFFFF">
              <a:shade val="85000"/>
            </a:srgbClr>
          </a:solidFill>
          <a:ln>
            <a:noFill/>
          </a:ln>
          <a:effectLst>
            <a:innerShdw blurRad="63500" dist="50800" dir="13500000">
              <a:prstClr val="black">
                <a:alpha val="50000"/>
              </a:prstClr>
            </a:innerShdw>
          </a:effectLst>
        </p:spPr>
      </p:pic>
      <p:sp>
        <p:nvSpPr>
          <p:cNvPr id="7" name="Скругленный прямоугольник 6"/>
          <p:cNvSpPr/>
          <p:nvPr/>
        </p:nvSpPr>
        <p:spPr>
          <a:xfrm>
            <a:off x="214280" y="1353176"/>
            <a:ext cx="5881719" cy="2210805"/>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0491" name="Прямоугольник 8"/>
          <p:cNvSpPr>
            <a:spLocks noChangeArrowheads="1"/>
          </p:cNvSpPr>
          <p:nvPr/>
        </p:nvSpPr>
        <p:spPr bwMode="auto">
          <a:xfrm>
            <a:off x="2696966" y="4629454"/>
            <a:ext cx="3065263"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en-US" altLang="ru-RU" b="1" dirty="0">
                <a:solidFill>
                  <a:schemeClr val="bg1"/>
                </a:solidFill>
                <a:latin typeface="Montserrat ExtraBold" panose="00000900000000000000" pitchFamily="2" charset="-52"/>
              </a:rPr>
              <a:t>RB Digital Awards 2025</a:t>
            </a:r>
            <a:endParaRPr lang="ru-RU" altLang="ru-RU" b="1" dirty="0">
              <a:solidFill>
                <a:schemeClr val="bg1"/>
              </a:solidFill>
              <a:latin typeface="Montserrat ExtraBold" panose="00000900000000000000" pitchFamily="2" charset="-52"/>
            </a:endParaRPr>
          </a:p>
          <a:p>
            <a:pPr algn="ctr" eaLnBrk="1" hangingPunct="1"/>
            <a:r>
              <a:rPr lang="ru-RU" sz="1600" dirty="0">
                <a:solidFill>
                  <a:schemeClr val="bg1"/>
                </a:solidFill>
                <a:latin typeface="Montserrat SemiBold" pitchFamily="2" charset="-52"/>
                <a:cs typeface="Montserrat" panose="00000500000000000000" charset="0"/>
                <a:sym typeface="+mn-ea"/>
              </a:rPr>
              <a:t>номинация</a:t>
            </a:r>
          </a:p>
          <a:p>
            <a:pPr algn="ctr" eaLnBrk="1" hangingPunct="1"/>
            <a:r>
              <a:rPr lang="ru-RU" sz="1600" dirty="0">
                <a:solidFill>
                  <a:schemeClr val="bg1"/>
                </a:solidFill>
                <a:latin typeface="Montserrat SemiBold" pitchFamily="2" charset="-52"/>
                <a:cs typeface="Montserrat" panose="00000500000000000000" charset="0"/>
                <a:sym typeface="+mn-ea"/>
              </a:rPr>
              <a:t>«Логистика и транспорт»</a:t>
            </a:r>
            <a:endParaRPr lang="ru-RU" altLang="en-US" sz="1600" dirty="0">
              <a:solidFill>
                <a:schemeClr val="bg1"/>
              </a:solidFill>
              <a:latin typeface="Montserrat SemiBold" pitchFamily="2" charset="-52"/>
              <a:cs typeface="Montserrat" panose="00000500000000000000" charset="0"/>
            </a:endParaRPr>
          </a:p>
          <a:p>
            <a:pPr algn="ctr" eaLnBrk="1" hangingPunct="1"/>
            <a:endParaRPr lang="ru-RU" altLang="ru-RU" sz="1500" dirty="0">
              <a:solidFill>
                <a:schemeClr val="bg1"/>
              </a:solidFill>
              <a:latin typeface="Montserrat ExtraBold" panose="00000900000000000000" pitchFamily="2" charset="-52"/>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15" y="4310510"/>
            <a:ext cx="2091579" cy="1624529"/>
          </a:xfrm>
          <a:prstGeom prst="roundRect">
            <a:avLst>
              <a:gd name="adj" fmla="val 8594"/>
            </a:avLst>
          </a:prstGeom>
          <a:solidFill>
            <a:srgbClr val="FFFFFF">
              <a:shade val="85000"/>
            </a:srgbClr>
          </a:solidFill>
          <a:ln>
            <a:noFill/>
          </a:ln>
          <a:effectLst>
            <a:innerShdw blurRad="63500" dist="50800" dir="13500000">
              <a:prstClr val="black">
                <a:alpha val="50000"/>
              </a:prstClr>
            </a:innerShdw>
            <a:reflection blurRad="12700" stA="0" endPos="28000" dist="5000" dir="5400000" sy="-100000" algn="bl" rotWithShape="0"/>
          </a:effectLst>
        </p:spPr>
      </p:pic>
      <p:sp>
        <p:nvSpPr>
          <p:cNvPr id="11" name="Скругленный прямоугольник 10"/>
          <p:cNvSpPr/>
          <p:nvPr/>
        </p:nvSpPr>
        <p:spPr>
          <a:xfrm>
            <a:off x="214280" y="3898463"/>
            <a:ext cx="5881719" cy="2353480"/>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0496" name="Прямоугольник 11"/>
          <p:cNvSpPr>
            <a:spLocks noChangeArrowheads="1"/>
          </p:cNvSpPr>
          <p:nvPr/>
        </p:nvSpPr>
        <p:spPr bwMode="auto">
          <a:xfrm>
            <a:off x="6310822" y="1978753"/>
            <a:ext cx="3110146"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en-US" altLang="ru-RU" b="1" dirty="0" err="1">
                <a:solidFill>
                  <a:schemeClr val="bg1"/>
                </a:solidFill>
                <a:latin typeface="Montserrat ExtraBold" panose="00000900000000000000" pitchFamily="2" charset="-52"/>
              </a:rPr>
              <a:t>CrossConf</a:t>
            </a:r>
            <a:r>
              <a:rPr lang="en-US" altLang="ru-RU" b="1" dirty="0">
                <a:solidFill>
                  <a:schemeClr val="bg1"/>
                </a:solidFill>
                <a:latin typeface="Montserrat ExtraBold" panose="00000900000000000000" pitchFamily="2" charset="-52"/>
              </a:rPr>
              <a:t> Awards</a:t>
            </a:r>
            <a:r>
              <a:rPr lang="ru-RU" altLang="ru-RU" b="1" dirty="0">
                <a:solidFill>
                  <a:schemeClr val="bg1"/>
                </a:solidFill>
                <a:latin typeface="Montserrat ExtraBold" panose="00000900000000000000" pitchFamily="2" charset="-52"/>
              </a:rPr>
              <a:t> 2024</a:t>
            </a:r>
          </a:p>
          <a:p>
            <a:pPr algn="ctr" eaLnBrk="1" hangingPunct="1"/>
            <a:r>
              <a:rPr lang="ru-RU" sz="1600" dirty="0">
                <a:solidFill>
                  <a:schemeClr val="bg1"/>
                </a:solidFill>
                <a:latin typeface="Montserrat SemiBold" pitchFamily="2" charset="-52"/>
                <a:cs typeface="Montserrat" panose="00000500000000000000" charset="0"/>
              </a:rPr>
              <a:t>Топ-3 </a:t>
            </a:r>
            <a:r>
              <a:rPr lang="ru-RU" altLang="en-US" sz="1600" dirty="0">
                <a:solidFill>
                  <a:schemeClr val="bg1"/>
                </a:solidFill>
                <a:latin typeface="Montserrat SemiBold" pitchFamily="2" charset="-52"/>
                <a:cs typeface="Montserrat" panose="00000500000000000000" charset="0"/>
              </a:rPr>
              <a:t>в номинации </a:t>
            </a:r>
          </a:p>
          <a:p>
            <a:pPr algn="ctr" eaLnBrk="1" hangingPunct="1"/>
            <a:r>
              <a:rPr lang="ru-RU" altLang="en-US" sz="1600" dirty="0">
                <a:solidFill>
                  <a:schemeClr val="bg1"/>
                </a:solidFill>
                <a:latin typeface="Montserrat SemiBold" pitchFamily="2" charset="-52"/>
                <a:cs typeface="Montserrat" panose="00000500000000000000" charset="0"/>
              </a:rPr>
              <a:t>«Сервисы и услуги»</a:t>
            </a:r>
          </a:p>
          <a:p>
            <a:pPr algn="ctr" eaLnBrk="1" hangingPunct="1"/>
            <a:endParaRPr lang="ru-RU" altLang="ru-RU" sz="1500" dirty="0">
              <a:solidFill>
                <a:schemeClr val="bg1"/>
              </a:solidFill>
              <a:latin typeface="Montserrat ExtraBold" panose="00000900000000000000" pitchFamily="2" charset="-52"/>
            </a:endParaRPr>
          </a:p>
        </p:txBody>
      </p:sp>
      <p:sp>
        <p:nvSpPr>
          <p:cNvPr id="14" name="Скругленный прямоугольник 13"/>
          <p:cNvSpPr/>
          <p:nvPr/>
        </p:nvSpPr>
        <p:spPr>
          <a:xfrm>
            <a:off x="6316887" y="1353176"/>
            <a:ext cx="5527598" cy="2210804"/>
          </a:xfrm>
          <a:prstGeom prst="roundRect">
            <a:avLst>
              <a:gd name="adj" fmla="val 22030"/>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0639" y="1752985"/>
            <a:ext cx="2188947" cy="1411185"/>
          </a:xfrm>
          <a:prstGeom prst="roundRect">
            <a:avLst>
              <a:gd name="adj" fmla="val 8594"/>
            </a:avLst>
          </a:prstGeom>
          <a:solidFill>
            <a:srgbClr val="FFFFFF">
              <a:shade val="85000"/>
            </a:srgbClr>
          </a:solidFill>
          <a:ln>
            <a:noFill/>
          </a:ln>
          <a:effectLst>
            <a:innerShdw blurRad="63500" dist="50800" dir="13500000">
              <a:prstClr val="black">
                <a:alpha val="50000"/>
              </a:prstClr>
            </a:innerShdw>
            <a:reflection blurRad="12700" stA="0" endPos="28000" dist="5000" dir="5400000" sy="-100000" algn="bl" rotWithShape="0"/>
          </a:effectLst>
        </p:spPr>
      </p:pic>
      <p:sp>
        <p:nvSpPr>
          <p:cNvPr id="20501" name="Прямоугольник 15"/>
          <p:cNvSpPr>
            <a:spLocks noChangeArrowheads="1"/>
          </p:cNvSpPr>
          <p:nvPr/>
        </p:nvSpPr>
        <p:spPr bwMode="auto">
          <a:xfrm>
            <a:off x="5852397" y="4661109"/>
            <a:ext cx="40671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ru-RU" altLang="ru-RU" dirty="0" err="1">
                <a:solidFill>
                  <a:schemeClr val="bg1"/>
                </a:solidFill>
                <a:latin typeface="Montserrat ExtraBold" panose="00000900000000000000" pitchFamily="2" charset="-52"/>
              </a:rPr>
              <a:t>StarTech</a:t>
            </a:r>
            <a:r>
              <a:rPr lang="ru-RU" altLang="ru-RU" dirty="0">
                <a:solidFill>
                  <a:schemeClr val="bg1"/>
                </a:solidFill>
                <a:latin typeface="Montserrat ExtraBold" panose="00000900000000000000" pitchFamily="2" charset="-52"/>
              </a:rPr>
              <a:t> 2024</a:t>
            </a:r>
          </a:p>
          <a:p>
            <a:pPr algn="ctr" eaLnBrk="1" hangingPunct="1"/>
            <a:r>
              <a:rPr lang="ru-RU" altLang="ru-RU" sz="1600" dirty="0">
                <a:solidFill>
                  <a:schemeClr val="bg1"/>
                </a:solidFill>
                <a:latin typeface="Montserrat SemiBold" pitchFamily="2" charset="-52"/>
              </a:rPr>
              <a:t>«Лучший проект </a:t>
            </a:r>
          </a:p>
          <a:p>
            <a:pPr algn="ctr" eaLnBrk="1" hangingPunct="1"/>
            <a:r>
              <a:rPr lang="ru-RU" altLang="ru-RU" sz="1600" dirty="0">
                <a:solidFill>
                  <a:schemeClr val="bg1"/>
                </a:solidFill>
                <a:latin typeface="Montserrat SemiBold" pitchFamily="2" charset="-52"/>
              </a:rPr>
              <a:t>женщины основателя»</a:t>
            </a:r>
          </a:p>
        </p:txBody>
      </p:sp>
      <p:sp>
        <p:nvSpPr>
          <p:cNvPr id="17" name="Скругленный прямоугольник 16"/>
          <p:cNvSpPr/>
          <p:nvPr/>
        </p:nvSpPr>
        <p:spPr>
          <a:xfrm>
            <a:off x="6316887" y="3898464"/>
            <a:ext cx="5527597" cy="2353480"/>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21" name="Рисунок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5082" y="4310511"/>
            <a:ext cx="2163871" cy="1624528"/>
          </a:xfrm>
          <a:prstGeom prst="roundRect">
            <a:avLst>
              <a:gd name="adj" fmla="val 8594"/>
            </a:avLst>
          </a:prstGeom>
          <a:solidFill>
            <a:srgbClr val="FFFFFF">
              <a:shade val="85000"/>
            </a:srgbClr>
          </a:solidFill>
          <a:ln>
            <a:noFill/>
          </a:ln>
          <a:effectLst>
            <a:innerShdw blurRad="63500" dist="50800" dir="13500000">
              <a:prstClr val="black">
                <a:alpha val="50000"/>
              </a:prstClr>
            </a:innerShdw>
            <a:reflection blurRad="12700" stA="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Скругленный прямоугольник 65"/>
          <p:cNvSpPr/>
          <p:nvPr/>
        </p:nvSpPr>
        <p:spPr>
          <a:xfrm>
            <a:off x="128270" y="3865473"/>
            <a:ext cx="11890580" cy="750438"/>
          </a:xfrm>
          <a:prstGeom prst="roundRect">
            <a:avLst/>
          </a:prstGeom>
          <a:solidFill>
            <a:srgbClr val="0A67FE">
              <a:alpha val="69804"/>
            </a:srgbClr>
          </a:solid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65" name="Скругленный прямоугольник 64"/>
          <p:cNvSpPr/>
          <p:nvPr/>
        </p:nvSpPr>
        <p:spPr>
          <a:xfrm>
            <a:off x="128270" y="1139518"/>
            <a:ext cx="11890580" cy="741046"/>
          </a:xfrm>
          <a:prstGeom prst="roundRect">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endParaRPr lang="ru-RU" altLang="en-US" sz="2800" dirty="0">
              <a:latin typeface="Montserrat Black" panose="00000A00000000000000" pitchFamily="2" charset="-52"/>
            </a:endParaRPr>
          </a:p>
        </p:txBody>
      </p:sp>
      <p:sp>
        <p:nvSpPr>
          <p:cNvPr id="64" name="Скругленный прямоугольник 63"/>
          <p:cNvSpPr/>
          <p:nvPr/>
        </p:nvSpPr>
        <p:spPr>
          <a:xfrm>
            <a:off x="147215" y="4783583"/>
            <a:ext cx="11890580" cy="741046"/>
          </a:xfrm>
          <a:prstGeom prst="roundRect">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endParaRPr lang="ru-RU" altLang="en-US" sz="2800" dirty="0">
              <a:latin typeface="Montserrat Black" panose="00000A00000000000000" pitchFamily="2" charset="-52"/>
            </a:endParaRPr>
          </a:p>
        </p:txBody>
      </p:sp>
      <p:sp>
        <p:nvSpPr>
          <p:cNvPr id="63" name="Скругленный прямоугольник 62"/>
          <p:cNvSpPr/>
          <p:nvPr/>
        </p:nvSpPr>
        <p:spPr>
          <a:xfrm>
            <a:off x="128270" y="2058228"/>
            <a:ext cx="11890580" cy="741046"/>
          </a:xfrm>
          <a:prstGeom prst="roundRect">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endParaRPr lang="ru-RU" altLang="en-US" sz="2800" dirty="0">
              <a:latin typeface="Montserrat Black" panose="00000A00000000000000" pitchFamily="2" charset="-52"/>
            </a:endParaRPr>
          </a:p>
        </p:txBody>
      </p:sp>
      <p:sp>
        <p:nvSpPr>
          <p:cNvPr id="62" name="Скругленный прямоугольник 61"/>
          <p:cNvSpPr/>
          <p:nvPr/>
        </p:nvSpPr>
        <p:spPr>
          <a:xfrm>
            <a:off x="141393" y="2960282"/>
            <a:ext cx="11890580" cy="741046"/>
          </a:xfrm>
          <a:prstGeom prst="roundRect">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endParaRPr lang="ru-RU" altLang="en-US" sz="2800" dirty="0">
              <a:latin typeface="Montserrat Black" panose="00000A00000000000000" pitchFamily="2" charset="-52"/>
            </a:endParaRPr>
          </a:p>
        </p:txBody>
      </p:sp>
      <p:sp>
        <p:nvSpPr>
          <p:cNvPr id="59" name="Скругленный прямоугольник 58"/>
          <p:cNvSpPr/>
          <p:nvPr/>
        </p:nvSpPr>
        <p:spPr>
          <a:xfrm>
            <a:off x="147215" y="5697839"/>
            <a:ext cx="11890580" cy="741046"/>
          </a:xfrm>
          <a:prstGeom prst="roundRect">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endParaRPr lang="ru-RU" altLang="en-US" sz="2800" dirty="0">
              <a:latin typeface="Montserrat Black" panose="00000A00000000000000" pitchFamily="2" charset="-52"/>
            </a:endParaRPr>
          </a:p>
        </p:txBody>
      </p:sp>
      <p:sp>
        <p:nvSpPr>
          <p:cNvPr id="21524" name="Заголовок 1"/>
          <p:cNvSpPr>
            <a:spLocks noGrp="1"/>
          </p:cNvSpPr>
          <p:nvPr>
            <p:ph type="title"/>
          </p:nvPr>
        </p:nvSpPr>
        <p:spPr>
          <a:xfrm>
            <a:off x="150813" y="12700"/>
            <a:ext cx="8189912" cy="898525"/>
          </a:xfrm>
        </p:spPr>
        <p:txBody>
          <a:bodyPr/>
          <a:lstStyle/>
          <a:p>
            <a:r>
              <a:rPr lang="ru-RU" altLang="en-US" sz="3600">
                <a:solidFill>
                  <a:schemeClr val="bg1"/>
                </a:solidFill>
                <a:latin typeface="Montserrat Black" panose="00000A00000000000000" pitchFamily="2" charset="-52"/>
              </a:rPr>
              <a:t>Дорожная карта 2025-2028</a:t>
            </a:r>
          </a:p>
        </p:txBody>
      </p:sp>
      <p:sp>
        <p:nvSpPr>
          <p:cNvPr id="21525" name="Текстовое поле 5"/>
          <p:cNvSpPr txBox="1">
            <a:spLocks noChangeArrowheads="1"/>
          </p:cNvSpPr>
          <p:nvPr/>
        </p:nvSpPr>
        <p:spPr bwMode="auto">
          <a:xfrm>
            <a:off x="1657350" y="1203325"/>
            <a:ext cx="5759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1200" b="1">
                <a:solidFill>
                  <a:schemeClr val="bg1"/>
                </a:solidFill>
                <a:latin typeface="Montserrat ExtraBold" panose="00000900000000000000" pitchFamily="2" charset="-52"/>
              </a:rPr>
              <a:t>Приложеник и веб-интерфейс для физических лиц и малого бизнеса</a:t>
            </a:r>
          </a:p>
          <a:p>
            <a:pPr eaLnBrk="1" hangingPunct="1"/>
            <a:r>
              <a:rPr lang="ru-RU" altLang="en-US" sz="1200">
                <a:solidFill>
                  <a:schemeClr val="bg1"/>
                </a:solidFill>
                <a:latin typeface="Montserrat ExtraBold" panose="00000900000000000000" pitchFamily="2" charset="-52"/>
              </a:rPr>
              <a:t>На этапе выпуска </a:t>
            </a:r>
            <a:r>
              <a:rPr lang="en-US" altLang="en-US" sz="1200">
                <a:solidFill>
                  <a:schemeClr val="bg1"/>
                </a:solidFill>
                <a:latin typeface="Montserrat ExtraBold" panose="00000900000000000000" pitchFamily="2" charset="-52"/>
              </a:rPr>
              <a:t>MVP </a:t>
            </a:r>
            <a:r>
              <a:rPr lang="ru-RU" altLang="en-US" sz="1200">
                <a:solidFill>
                  <a:schemeClr val="bg1"/>
                </a:solidFill>
                <a:latin typeface="Montserrat ExtraBold" panose="00000900000000000000" pitchFamily="2" charset="-52"/>
              </a:rPr>
              <a:t>веб-интерфейса - июнь 2025</a:t>
            </a:r>
          </a:p>
        </p:txBody>
      </p:sp>
      <p:sp>
        <p:nvSpPr>
          <p:cNvPr id="21526" name="Текстовое поле 6"/>
          <p:cNvSpPr txBox="1">
            <a:spLocks noChangeArrowheads="1"/>
          </p:cNvSpPr>
          <p:nvPr/>
        </p:nvSpPr>
        <p:spPr bwMode="auto">
          <a:xfrm>
            <a:off x="1716088" y="4905375"/>
            <a:ext cx="5637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1200" b="1">
                <a:solidFill>
                  <a:schemeClr val="bg1"/>
                </a:solidFill>
                <a:latin typeface="Montserrat ExtraBold" panose="00000900000000000000" pitchFamily="2" charset="-52"/>
              </a:rPr>
              <a:t>Маркетплейс</a:t>
            </a:r>
          </a:p>
          <a:p>
            <a:pPr eaLnBrk="1" hangingPunct="1"/>
            <a:r>
              <a:rPr lang="en-US" altLang="en-US" sz="1200">
                <a:solidFill>
                  <a:schemeClr val="bg1"/>
                </a:solidFill>
                <a:latin typeface="Montserrat ExtraBold" panose="00000900000000000000" pitchFamily="2" charset="-52"/>
              </a:rPr>
              <a:t>B2C </a:t>
            </a:r>
            <a:r>
              <a:rPr lang="ru-RU" altLang="en-US" sz="1200">
                <a:solidFill>
                  <a:schemeClr val="bg1"/>
                </a:solidFill>
                <a:latin typeface="Montserrat ExtraBold" panose="00000900000000000000" pitchFamily="2" charset="-52"/>
              </a:rPr>
              <a:t>платформа (веб и </a:t>
            </a:r>
            <a:r>
              <a:rPr lang="en-US" altLang="en-US" sz="1200">
                <a:solidFill>
                  <a:schemeClr val="bg1"/>
                </a:solidFill>
                <a:latin typeface="Montserrat ExtraBold" panose="00000900000000000000" pitchFamily="2" charset="-52"/>
              </a:rPr>
              <a:t>app) </a:t>
            </a:r>
            <a:r>
              <a:rPr lang="ru-RU" altLang="en-US" sz="1200">
                <a:solidFill>
                  <a:schemeClr val="bg1"/>
                </a:solidFill>
                <a:latin typeface="Montserrat ExtraBold" panose="00000900000000000000" pitchFamily="2" charset="-52"/>
              </a:rPr>
              <a:t>для </a:t>
            </a:r>
            <a:r>
              <a:rPr lang="en-US" altLang="ru-RU" sz="1200">
                <a:solidFill>
                  <a:schemeClr val="bg1"/>
                </a:solidFill>
                <a:latin typeface="Montserrat ExtraBold" panose="00000900000000000000" pitchFamily="2" charset="-52"/>
              </a:rPr>
              <a:t>e-commerce</a:t>
            </a:r>
          </a:p>
        </p:txBody>
      </p:sp>
      <p:sp>
        <p:nvSpPr>
          <p:cNvPr id="21527" name="Текстовое поле 7"/>
          <p:cNvSpPr txBox="1">
            <a:spLocks noChangeArrowheads="1"/>
          </p:cNvSpPr>
          <p:nvPr/>
        </p:nvSpPr>
        <p:spPr bwMode="auto">
          <a:xfrm>
            <a:off x="1697038" y="3132138"/>
            <a:ext cx="56372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1600" b="1">
                <a:solidFill>
                  <a:schemeClr val="bg1"/>
                </a:solidFill>
                <a:latin typeface="Montserrat ExtraBold" panose="00000900000000000000" pitchFamily="2" charset="-52"/>
              </a:rPr>
              <a:t>Доставка крупногабаритных грузов</a:t>
            </a:r>
          </a:p>
        </p:txBody>
      </p:sp>
      <p:sp>
        <p:nvSpPr>
          <p:cNvPr id="21528" name="Текстовое поле 8"/>
          <p:cNvSpPr txBox="1">
            <a:spLocks noChangeArrowheads="1"/>
          </p:cNvSpPr>
          <p:nvPr/>
        </p:nvSpPr>
        <p:spPr bwMode="auto">
          <a:xfrm>
            <a:off x="1736725" y="5899150"/>
            <a:ext cx="563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1600" b="1">
                <a:solidFill>
                  <a:schemeClr val="bg1"/>
                </a:solidFill>
                <a:latin typeface="Montserrat ExtraBold" panose="00000900000000000000" pitchFamily="2" charset="-52"/>
              </a:rPr>
              <a:t>Такси</a:t>
            </a:r>
          </a:p>
        </p:txBody>
      </p:sp>
      <p:sp>
        <p:nvSpPr>
          <p:cNvPr id="21529" name="Текстовое поле 10"/>
          <p:cNvSpPr txBox="1">
            <a:spLocks noChangeArrowheads="1"/>
          </p:cNvSpPr>
          <p:nvPr/>
        </p:nvSpPr>
        <p:spPr bwMode="auto">
          <a:xfrm>
            <a:off x="1673225" y="4016375"/>
            <a:ext cx="5680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en-US" sz="1200" b="1">
                <a:solidFill>
                  <a:schemeClr val="bg1"/>
                </a:solidFill>
                <a:latin typeface="Montserrat ExtraBold" panose="00000900000000000000" pitchFamily="2" charset="-52"/>
              </a:rPr>
              <a:t>LMS</a:t>
            </a:r>
            <a:r>
              <a:rPr lang="ru-RU" altLang="en-US" sz="1200" b="1">
                <a:solidFill>
                  <a:schemeClr val="bg1"/>
                </a:solidFill>
                <a:latin typeface="Montserrat ExtraBold" panose="00000900000000000000" pitchFamily="2" charset="-52"/>
              </a:rPr>
              <a:t> с интеграцией искуственного интелекта</a:t>
            </a:r>
          </a:p>
          <a:p>
            <a:pPr eaLnBrk="1" hangingPunct="1"/>
            <a:r>
              <a:rPr lang="ru-RU" altLang="ru-RU" sz="1200">
                <a:solidFill>
                  <a:schemeClr val="bg1"/>
                </a:solidFill>
                <a:latin typeface="Montserrat ExtraBold" panose="00000900000000000000" pitchFamily="2" charset="-52"/>
              </a:rPr>
              <a:t>платформа для организации обучения и ведения базы знаний</a:t>
            </a:r>
          </a:p>
        </p:txBody>
      </p:sp>
      <p:sp>
        <p:nvSpPr>
          <p:cNvPr id="21530" name="Текстовое поле 12"/>
          <p:cNvSpPr txBox="1">
            <a:spLocks noChangeArrowheads="1"/>
          </p:cNvSpPr>
          <p:nvPr/>
        </p:nvSpPr>
        <p:spPr bwMode="auto">
          <a:xfrm>
            <a:off x="1697038" y="2171700"/>
            <a:ext cx="5637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en-US" sz="1200" b="1">
                <a:solidFill>
                  <a:schemeClr val="bg1"/>
                </a:solidFill>
                <a:latin typeface="Montserrat ExtraBold" panose="00000900000000000000" pitchFamily="2" charset="-52"/>
              </a:rPr>
              <a:t>Delivery Resale</a:t>
            </a:r>
          </a:p>
          <a:p>
            <a:pPr eaLnBrk="1" hangingPunct="1"/>
            <a:r>
              <a:rPr lang="en-US" altLang="en-US" sz="1200">
                <a:solidFill>
                  <a:schemeClr val="bg1"/>
                </a:solidFill>
                <a:latin typeface="Montserrat ExtraBold" panose="00000900000000000000" pitchFamily="2" charset="-52"/>
              </a:rPr>
              <a:t>B2B</a:t>
            </a:r>
            <a:r>
              <a:rPr lang="ru-RU" altLang="en-US" sz="1200">
                <a:solidFill>
                  <a:schemeClr val="bg1"/>
                </a:solidFill>
                <a:latin typeface="Montserrat ExtraBold" panose="00000900000000000000" pitchFamily="2" charset="-52"/>
              </a:rPr>
              <a:t> платформа - экосистема комерческого обмена заказами</a:t>
            </a:r>
          </a:p>
        </p:txBody>
      </p:sp>
      <p:sp>
        <p:nvSpPr>
          <p:cNvPr id="21531" name="Текстовое поле 14"/>
          <p:cNvSpPr txBox="1">
            <a:spLocks noChangeArrowheads="1"/>
          </p:cNvSpPr>
          <p:nvPr/>
        </p:nvSpPr>
        <p:spPr bwMode="auto">
          <a:xfrm>
            <a:off x="150813" y="1304925"/>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a:solidFill>
                  <a:schemeClr val="bg1"/>
                </a:solidFill>
                <a:latin typeface="Montserrat ExtraBold" panose="00000900000000000000" pitchFamily="2" charset="-52"/>
              </a:rPr>
              <a:t>2025</a:t>
            </a:r>
          </a:p>
        </p:txBody>
      </p:sp>
      <p:sp>
        <p:nvSpPr>
          <p:cNvPr id="21532" name="Текстовое поле 15"/>
          <p:cNvSpPr txBox="1">
            <a:spLocks noChangeArrowheads="1"/>
          </p:cNvSpPr>
          <p:nvPr/>
        </p:nvSpPr>
        <p:spPr bwMode="auto">
          <a:xfrm>
            <a:off x="7377113" y="1338263"/>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15 %</a:t>
            </a:r>
          </a:p>
        </p:txBody>
      </p:sp>
      <p:sp>
        <p:nvSpPr>
          <p:cNvPr id="21533" name="Текстовое поле 18"/>
          <p:cNvSpPr txBox="1">
            <a:spLocks noChangeArrowheads="1"/>
          </p:cNvSpPr>
          <p:nvPr/>
        </p:nvSpPr>
        <p:spPr bwMode="auto">
          <a:xfrm>
            <a:off x="147638" y="4090988"/>
            <a:ext cx="1506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sz="1600">
                <a:solidFill>
                  <a:schemeClr val="bg1"/>
                </a:solidFill>
                <a:latin typeface="Montserrat ExtraBold" panose="00000900000000000000" pitchFamily="2" charset="-52"/>
              </a:rPr>
              <a:t>2025</a:t>
            </a:r>
            <a:r>
              <a:rPr lang="ru-RU" altLang="en-US" sz="1600">
                <a:solidFill>
                  <a:schemeClr val="bg1"/>
                </a:solidFill>
                <a:latin typeface="Montserrat ExtraBold" panose="00000900000000000000" pitchFamily="2" charset="-52"/>
              </a:rPr>
              <a:t> - 2026</a:t>
            </a:r>
          </a:p>
        </p:txBody>
      </p:sp>
      <p:sp>
        <p:nvSpPr>
          <p:cNvPr id="21534" name="Текстовое поле 26"/>
          <p:cNvSpPr txBox="1">
            <a:spLocks noChangeArrowheads="1"/>
          </p:cNvSpPr>
          <p:nvPr/>
        </p:nvSpPr>
        <p:spPr bwMode="auto">
          <a:xfrm>
            <a:off x="141288" y="2244725"/>
            <a:ext cx="954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a:solidFill>
                  <a:schemeClr val="bg1"/>
                </a:solidFill>
                <a:latin typeface="Montserrat ExtraBold" panose="00000900000000000000" pitchFamily="2" charset="-52"/>
              </a:rPr>
              <a:t>202</a:t>
            </a:r>
            <a:r>
              <a:rPr lang="ru-RU" altLang="en-US">
                <a:solidFill>
                  <a:schemeClr val="bg1"/>
                </a:solidFill>
                <a:latin typeface="Montserrat ExtraBold" panose="00000900000000000000" pitchFamily="2" charset="-52"/>
              </a:rPr>
              <a:t>5</a:t>
            </a:r>
          </a:p>
        </p:txBody>
      </p:sp>
      <p:sp>
        <p:nvSpPr>
          <p:cNvPr id="21535" name="Текстовое поле 27"/>
          <p:cNvSpPr txBox="1">
            <a:spLocks noChangeArrowheads="1"/>
          </p:cNvSpPr>
          <p:nvPr/>
        </p:nvSpPr>
        <p:spPr bwMode="auto">
          <a:xfrm>
            <a:off x="160338" y="5915025"/>
            <a:ext cx="1685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sz="1600">
                <a:solidFill>
                  <a:schemeClr val="bg1"/>
                </a:solidFill>
                <a:latin typeface="Montserrat ExtraBold" panose="00000900000000000000" pitchFamily="2" charset="-52"/>
              </a:rPr>
              <a:t>202</a:t>
            </a:r>
            <a:r>
              <a:rPr lang="ru-RU" altLang="en-US" sz="1600">
                <a:solidFill>
                  <a:schemeClr val="bg1"/>
                </a:solidFill>
                <a:latin typeface="Montserrat ExtraBold" panose="00000900000000000000" pitchFamily="2" charset="-52"/>
              </a:rPr>
              <a:t>7 - 2028</a:t>
            </a:r>
          </a:p>
        </p:txBody>
      </p:sp>
      <p:sp>
        <p:nvSpPr>
          <p:cNvPr id="21536" name="Текстовое поле 28"/>
          <p:cNvSpPr txBox="1">
            <a:spLocks noChangeArrowheads="1"/>
          </p:cNvSpPr>
          <p:nvPr/>
        </p:nvSpPr>
        <p:spPr bwMode="auto">
          <a:xfrm>
            <a:off x="182563" y="4997450"/>
            <a:ext cx="153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sz="1600">
                <a:solidFill>
                  <a:schemeClr val="bg1"/>
                </a:solidFill>
                <a:latin typeface="Montserrat ExtraBold" panose="00000900000000000000" pitchFamily="2" charset="-52"/>
              </a:rPr>
              <a:t>202</a:t>
            </a:r>
            <a:r>
              <a:rPr lang="ru-RU" altLang="en-US" sz="1600">
                <a:solidFill>
                  <a:schemeClr val="bg1"/>
                </a:solidFill>
                <a:latin typeface="Montserrat ExtraBold" panose="00000900000000000000" pitchFamily="2" charset="-52"/>
              </a:rPr>
              <a:t>6 - 2027</a:t>
            </a:r>
          </a:p>
        </p:txBody>
      </p:sp>
      <p:sp>
        <p:nvSpPr>
          <p:cNvPr id="21537" name="Текстовое поле 29"/>
          <p:cNvSpPr txBox="1">
            <a:spLocks noChangeArrowheads="1"/>
          </p:cNvSpPr>
          <p:nvPr/>
        </p:nvSpPr>
        <p:spPr bwMode="auto">
          <a:xfrm>
            <a:off x="6967538" y="796925"/>
            <a:ext cx="1350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1400">
                <a:solidFill>
                  <a:schemeClr val="bg1"/>
                </a:solidFill>
                <a:latin typeface="Montserrat ExtraBold" panose="00000900000000000000" pitchFamily="2" charset="-52"/>
              </a:rPr>
              <a:t>Разработка</a:t>
            </a:r>
          </a:p>
        </p:txBody>
      </p:sp>
      <p:sp>
        <p:nvSpPr>
          <p:cNvPr id="21538" name="Текстовое поле 30"/>
          <p:cNvSpPr txBox="1">
            <a:spLocks noChangeArrowheads="1"/>
          </p:cNvSpPr>
          <p:nvPr/>
        </p:nvSpPr>
        <p:spPr bwMode="auto">
          <a:xfrm>
            <a:off x="9445625" y="577850"/>
            <a:ext cx="10461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1400">
                <a:solidFill>
                  <a:schemeClr val="bg1"/>
                </a:solidFill>
                <a:latin typeface="Montserrat ExtraBold" panose="00000900000000000000" pitchFamily="2" charset="-52"/>
              </a:rPr>
              <a:t>Админ. расходы</a:t>
            </a:r>
          </a:p>
        </p:txBody>
      </p:sp>
      <p:sp>
        <p:nvSpPr>
          <p:cNvPr id="21539" name="Текстовое поле 31"/>
          <p:cNvSpPr txBox="1">
            <a:spLocks noChangeArrowheads="1"/>
          </p:cNvSpPr>
          <p:nvPr/>
        </p:nvSpPr>
        <p:spPr bwMode="auto">
          <a:xfrm>
            <a:off x="10510838" y="803275"/>
            <a:ext cx="157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1400">
                <a:solidFill>
                  <a:schemeClr val="bg1"/>
                </a:solidFill>
                <a:latin typeface="Montserrat ExtraBold" panose="00000900000000000000" pitchFamily="2" charset="-52"/>
              </a:rPr>
              <a:t>Инвестиции</a:t>
            </a:r>
          </a:p>
        </p:txBody>
      </p:sp>
      <p:sp>
        <p:nvSpPr>
          <p:cNvPr id="21540" name="Текстовое поле 32"/>
          <p:cNvSpPr txBox="1">
            <a:spLocks noChangeArrowheads="1"/>
          </p:cNvSpPr>
          <p:nvPr/>
        </p:nvSpPr>
        <p:spPr bwMode="auto">
          <a:xfrm>
            <a:off x="10542588" y="1319213"/>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en-US">
                <a:solidFill>
                  <a:schemeClr val="bg1"/>
                </a:solidFill>
                <a:latin typeface="Montserrat ExtraBold" panose="00000900000000000000" pitchFamily="2" charset="-52"/>
              </a:rPr>
              <a:t>2.5M USD</a:t>
            </a:r>
            <a:endParaRPr lang="ru-RU" altLang="en-US">
              <a:solidFill>
                <a:schemeClr val="bg1"/>
              </a:solidFill>
              <a:latin typeface="Montserrat ExtraBold" panose="00000900000000000000" pitchFamily="2" charset="-52"/>
            </a:endParaRPr>
          </a:p>
        </p:txBody>
      </p:sp>
      <p:sp>
        <p:nvSpPr>
          <p:cNvPr id="21541" name="Текстовое поле 33"/>
          <p:cNvSpPr txBox="1">
            <a:spLocks noChangeArrowheads="1"/>
          </p:cNvSpPr>
          <p:nvPr/>
        </p:nvSpPr>
        <p:spPr bwMode="auto">
          <a:xfrm>
            <a:off x="10614025" y="4064000"/>
            <a:ext cx="1516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en-US">
                <a:solidFill>
                  <a:schemeClr val="bg1"/>
                </a:solidFill>
                <a:latin typeface="Montserrat ExtraBold" panose="00000900000000000000" pitchFamily="2" charset="-52"/>
              </a:rPr>
              <a:t>312K USD</a:t>
            </a:r>
            <a:endParaRPr lang="ru-RU" altLang="en-US">
              <a:solidFill>
                <a:schemeClr val="bg1"/>
              </a:solidFill>
              <a:latin typeface="Montserrat ExtraBold" panose="00000900000000000000" pitchFamily="2" charset="-52"/>
            </a:endParaRPr>
          </a:p>
        </p:txBody>
      </p:sp>
      <p:sp>
        <p:nvSpPr>
          <p:cNvPr id="21542" name="Текстовое поле 34"/>
          <p:cNvSpPr txBox="1">
            <a:spLocks noChangeArrowheads="1"/>
          </p:cNvSpPr>
          <p:nvPr/>
        </p:nvSpPr>
        <p:spPr bwMode="auto">
          <a:xfrm>
            <a:off x="10507663" y="4967288"/>
            <a:ext cx="1709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en-US">
                <a:solidFill>
                  <a:schemeClr val="bg1"/>
                </a:solidFill>
                <a:latin typeface="Montserrat ExtraBold" panose="00000900000000000000" pitchFamily="2" charset="-52"/>
              </a:rPr>
              <a:t>3.125M USD</a:t>
            </a:r>
            <a:endParaRPr lang="ru-RU" altLang="en-US">
              <a:solidFill>
                <a:schemeClr val="bg1"/>
              </a:solidFill>
              <a:latin typeface="Montserrat ExtraBold" panose="00000900000000000000" pitchFamily="2" charset="-52"/>
            </a:endParaRPr>
          </a:p>
        </p:txBody>
      </p:sp>
      <p:sp>
        <p:nvSpPr>
          <p:cNvPr id="21543" name="Текстовое поле 35"/>
          <p:cNvSpPr txBox="1">
            <a:spLocks noChangeArrowheads="1"/>
          </p:cNvSpPr>
          <p:nvPr/>
        </p:nvSpPr>
        <p:spPr bwMode="auto">
          <a:xfrm>
            <a:off x="10556875" y="2244725"/>
            <a:ext cx="1327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en-US">
                <a:solidFill>
                  <a:schemeClr val="bg1"/>
                </a:solidFill>
                <a:latin typeface="Montserrat ExtraBold" panose="00000900000000000000" pitchFamily="2" charset="-52"/>
              </a:rPr>
              <a:t>187K USD</a:t>
            </a:r>
            <a:endParaRPr lang="ru-RU" altLang="en-US">
              <a:solidFill>
                <a:schemeClr val="bg1"/>
              </a:solidFill>
              <a:latin typeface="Montserrat ExtraBold" panose="00000900000000000000" pitchFamily="2" charset="-52"/>
            </a:endParaRPr>
          </a:p>
        </p:txBody>
      </p:sp>
      <p:sp>
        <p:nvSpPr>
          <p:cNvPr id="21544" name="Текстовое поле 36"/>
          <p:cNvSpPr txBox="1">
            <a:spLocks noChangeArrowheads="1"/>
          </p:cNvSpPr>
          <p:nvPr/>
        </p:nvSpPr>
        <p:spPr bwMode="auto">
          <a:xfrm>
            <a:off x="10585450" y="3132138"/>
            <a:ext cx="1382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en-US">
                <a:solidFill>
                  <a:schemeClr val="bg1"/>
                </a:solidFill>
                <a:latin typeface="Montserrat ExtraBold" panose="00000900000000000000" pitchFamily="2" charset="-52"/>
              </a:rPr>
              <a:t>125K USD</a:t>
            </a:r>
            <a:endParaRPr lang="ru-RU" altLang="en-US">
              <a:solidFill>
                <a:schemeClr val="bg1"/>
              </a:solidFill>
              <a:latin typeface="Montserrat ExtraBold" panose="00000900000000000000" pitchFamily="2" charset="-52"/>
            </a:endParaRPr>
          </a:p>
        </p:txBody>
      </p:sp>
      <p:sp>
        <p:nvSpPr>
          <p:cNvPr id="21545" name="Текстовое поле 37"/>
          <p:cNvSpPr txBox="1">
            <a:spLocks noChangeArrowheads="1"/>
          </p:cNvSpPr>
          <p:nvPr/>
        </p:nvSpPr>
        <p:spPr bwMode="auto">
          <a:xfrm>
            <a:off x="10537825" y="5886450"/>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en-US">
                <a:solidFill>
                  <a:schemeClr val="bg1"/>
                </a:solidFill>
                <a:latin typeface="Montserrat ExtraBold" panose="00000900000000000000" pitchFamily="2" charset="-52"/>
              </a:rPr>
              <a:t>3.75M USD</a:t>
            </a:r>
            <a:endParaRPr lang="ru-RU" altLang="en-US">
              <a:solidFill>
                <a:schemeClr val="bg1"/>
              </a:solidFill>
              <a:latin typeface="Montserrat ExtraBold" panose="00000900000000000000" pitchFamily="2" charset="-52"/>
            </a:endParaRPr>
          </a:p>
        </p:txBody>
      </p:sp>
      <p:sp>
        <p:nvSpPr>
          <p:cNvPr id="21546" name="Текстовое поле 38"/>
          <p:cNvSpPr txBox="1">
            <a:spLocks noChangeArrowheads="1"/>
          </p:cNvSpPr>
          <p:nvPr/>
        </p:nvSpPr>
        <p:spPr bwMode="auto">
          <a:xfrm>
            <a:off x="9628188" y="1319213"/>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10 %</a:t>
            </a:r>
          </a:p>
        </p:txBody>
      </p:sp>
      <p:sp>
        <p:nvSpPr>
          <p:cNvPr id="21547" name="Текстовое поле 41"/>
          <p:cNvSpPr txBox="1">
            <a:spLocks noChangeArrowheads="1"/>
          </p:cNvSpPr>
          <p:nvPr/>
        </p:nvSpPr>
        <p:spPr bwMode="auto">
          <a:xfrm>
            <a:off x="7392988" y="4049713"/>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55 %</a:t>
            </a:r>
          </a:p>
        </p:txBody>
      </p:sp>
      <p:sp>
        <p:nvSpPr>
          <p:cNvPr id="21548" name="Текстовое поле 42"/>
          <p:cNvSpPr txBox="1">
            <a:spLocks noChangeArrowheads="1"/>
          </p:cNvSpPr>
          <p:nvPr/>
        </p:nvSpPr>
        <p:spPr bwMode="auto">
          <a:xfrm>
            <a:off x="9647238" y="4057650"/>
            <a:ext cx="882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15 %</a:t>
            </a:r>
          </a:p>
        </p:txBody>
      </p:sp>
      <p:sp>
        <p:nvSpPr>
          <p:cNvPr id="21549" name="Текстовое поле 43"/>
          <p:cNvSpPr txBox="1">
            <a:spLocks noChangeArrowheads="1"/>
          </p:cNvSpPr>
          <p:nvPr/>
        </p:nvSpPr>
        <p:spPr bwMode="auto">
          <a:xfrm>
            <a:off x="7397750" y="4968875"/>
            <a:ext cx="884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20 %</a:t>
            </a:r>
          </a:p>
        </p:txBody>
      </p:sp>
      <p:sp>
        <p:nvSpPr>
          <p:cNvPr id="21550" name="Текстовое поле 44"/>
          <p:cNvSpPr txBox="1">
            <a:spLocks noChangeArrowheads="1"/>
          </p:cNvSpPr>
          <p:nvPr/>
        </p:nvSpPr>
        <p:spPr bwMode="auto">
          <a:xfrm>
            <a:off x="9659938" y="4981575"/>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10 %</a:t>
            </a:r>
          </a:p>
        </p:txBody>
      </p:sp>
      <p:sp>
        <p:nvSpPr>
          <p:cNvPr id="21551" name="Текстовое поле 45"/>
          <p:cNvSpPr txBox="1">
            <a:spLocks noChangeArrowheads="1"/>
          </p:cNvSpPr>
          <p:nvPr/>
        </p:nvSpPr>
        <p:spPr bwMode="auto">
          <a:xfrm>
            <a:off x="7385050" y="2238375"/>
            <a:ext cx="882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70 %</a:t>
            </a:r>
          </a:p>
        </p:txBody>
      </p:sp>
      <p:sp>
        <p:nvSpPr>
          <p:cNvPr id="21552" name="Текстовое поле 46"/>
          <p:cNvSpPr txBox="1">
            <a:spLocks noChangeArrowheads="1"/>
          </p:cNvSpPr>
          <p:nvPr/>
        </p:nvSpPr>
        <p:spPr bwMode="auto">
          <a:xfrm>
            <a:off x="9628188" y="2222500"/>
            <a:ext cx="882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10 %</a:t>
            </a:r>
          </a:p>
        </p:txBody>
      </p:sp>
      <p:sp>
        <p:nvSpPr>
          <p:cNvPr id="21553" name="Текстовое поле 47"/>
          <p:cNvSpPr txBox="1">
            <a:spLocks noChangeArrowheads="1"/>
          </p:cNvSpPr>
          <p:nvPr/>
        </p:nvSpPr>
        <p:spPr bwMode="auto">
          <a:xfrm>
            <a:off x="7385050" y="3117850"/>
            <a:ext cx="882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40 %</a:t>
            </a:r>
          </a:p>
        </p:txBody>
      </p:sp>
      <p:sp>
        <p:nvSpPr>
          <p:cNvPr id="21554" name="Текстовое поле 48"/>
          <p:cNvSpPr txBox="1">
            <a:spLocks noChangeArrowheads="1"/>
          </p:cNvSpPr>
          <p:nvPr/>
        </p:nvSpPr>
        <p:spPr bwMode="auto">
          <a:xfrm>
            <a:off x="9628188" y="3136900"/>
            <a:ext cx="882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7 %</a:t>
            </a:r>
          </a:p>
        </p:txBody>
      </p:sp>
      <p:sp>
        <p:nvSpPr>
          <p:cNvPr id="21555" name="Текстовое поле 49"/>
          <p:cNvSpPr txBox="1">
            <a:spLocks noChangeArrowheads="1"/>
          </p:cNvSpPr>
          <p:nvPr/>
        </p:nvSpPr>
        <p:spPr bwMode="auto">
          <a:xfrm>
            <a:off x="7445375" y="5867400"/>
            <a:ext cx="884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15 %</a:t>
            </a:r>
          </a:p>
        </p:txBody>
      </p:sp>
      <p:sp>
        <p:nvSpPr>
          <p:cNvPr id="21556" name="Текстовое поле 50"/>
          <p:cNvSpPr txBox="1">
            <a:spLocks noChangeArrowheads="1"/>
          </p:cNvSpPr>
          <p:nvPr/>
        </p:nvSpPr>
        <p:spPr bwMode="auto">
          <a:xfrm>
            <a:off x="9659938" y="5868988"/>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15 %</a:t>
            </a:r>
          </a:p>
        </p:txBody>
      </p:sp>
      <p:sp>
        <p:nvSpPr>
          <p:cNvPr id="21557" name="Текстовое поле 51"/>
          <p:cNvSpPr txBox="1">
            <a:spLocks noChangeArrowheads="1"/>
          </p:cNvSpPr>
          <p:nvPr/>
        </p:nvSpPr>
        <p:spPr bwMode="auto">
          <a:xfrm>
            <a:off x="8193088" y="793750"/>
            <a:ext cx="1270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1400">
                <a:solidFill>
                  <a:schemeClr val="bg1"/>
                </a:solidFill>
                <a:latin typeface="Montserrat ExtraBold" panose="00000900000000000000" pitchFamily="2" charset="-52"/>
              </a:rPr>
              <a:t>Маркетинг</a:t>
            </a:r>
          </a:p>
        </p:txBody>
      </p:sp>
      <p:sp>
        <p:nvSpPr>
          <p:cNvPr id="21558" name="Текстовое поле 52"/>
          <p:cNvSpPr txBox="1">
            <a:spLocks noChangeArrowheads="1"/>
          </p:cNvSpPr>
          <p:nvPr/>
        </p:nvSpPr>
        <p:spPr bwMode="auto">
          <a:xfrm>
            <a:off x="8482013" y="1327150"/>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75 %</a:t>
            </a:r>
          </a:p>
        </p:txBody>
      </p:sp>
      <p:sp>
        <p:nvSpPr>
          <p:cNvPr id="21559" name="Текстовое поле 53"/>
          <p:cNvSpPr txBox="1">
            <a:spLocks noChangeArrowheads="1"/>
          </p:cNvSpPr>
          <p:nvPr/>
        </p:nvSpPr>
        <p:spPr bwMode="auto">
          <a:xfrm>
            <a:off x="8501063" y="4065588"/>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30 %</a:t>
            </a:r>
          </a:p>
        </p:txBody>
      </p:sp>
      <p:sp>
        <p:nvSpPr>
          <p:cNvPr id="21560" name="Текстовое поле 54"/>
          <p:cNvSpPr txBox="1">
            <a:spLocks noChangeArrowheads="1"/>
          </p:cNvSpPr>
          <p:nvPr/>
        </p:nvSpPr>
        <p:spPr bwMode="auto">
          <a:xfrm>
            <a:off x="8507413" y="4975225"/>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70 %</a:t>
            </a:r>
          </a:p>
        </p:txBody>
      </p:sp>
      <p:sp>
        <p:nvSpPr>
          <p:cNvPr id="21561" name="Текстовое поле 55"/>
          <p:cNvSpPr txBox="1">
            <a:spLocks noChangeArrowheads="1"/>
          </p:cNvSpPr>
          <p:nvPr/>
        </p:nvSpPr>
        <p:spPr bwMode="auto">
          <a:xfrm>
            <a:off x="8482013" y="2232025"/>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20 %</a:t>
            </a:r>
          </a:p>
        </p:txBody>
      </p:sp>
      <p:sp>
        <p:nvSpPr>
          <p:cNvPr id="21562" name="Текстовое поле 56"/>
          <p:cNvSpPr txBox="1">
            <a:spLocks noChangeArrowheads="1"/>
          </p:cNvSpPr>
          <p:nvPr/>
        </p:nvSpPr>
        <p:spPr bwMode="auto">
          <a:xfrm>
            <a:off x="8493125" y="3143250"/>
            <a:ext cx="884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53 %</a:t>
            </a:r>
          </a:p>
        </p:txBody>
      </p:sp>
      <p:sp>
        <p:nvSpPr>
          <p:cNvPr id="21563" name="Текстовое поле 57"/>
          <p:cNvSpPr txBox="1">
            <a:spLocks noChangeArrowheads="1"/>
          </p:cNvSpPr>
          <p:nvPr/>
        </p:nvSpPr>
        <p:spPr bwMode="auto">
          <a:xfrm>
            <a:off x="8520113" y="5867400"/>
            <a:ext cx="884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a:solidFill>
                  <a:schemeClr val="bg1"/>
                </a:solidFill>
                <a:latin typeface="Montserrat ExtraBold" panose="00000900000000000000" pitchFamily="2" charset="-52"/>
              </a:rPr>
              <a:t>70 %</a:t>
            </a:r>
          </a:p>
        </p:txBody>
      </p:sp>
      <p:sp>
        <p:nvSpPr>
          <p:cNvPr id="21564" name="Текстовое поле 26"/>
          <p:cNvSpPr txBox="1">
            <a:spLocks noChangeArrowheads="1"/>
          </p:cNvSpPr>
          <p:nvPr/>
        </p:nvSpPr>
        <p:spPr bwMode="auto">
          <a:xfrm>
            <a:off x="141288" y="3160713"/>
            <a:ext cx="954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a:solidFill>
                  <a:schemeClr val="bg1"/>
                </a:solidFill>
                <a:latin typeface="Montserrat ExtraBold" panose="00000900000000000000" pitchFamily="2" charset="-52"/>
              </a:rPr>
              <a:t>202</a:t>
            </a:r>
            <a:r>
              <a:rPr lang="ru-RU" altLang="en-US">
                <a:solidFill>
                  <a:schemeClr val="bg1"/>
                </a:solidFill>
                <a:latin typeface="Montserrat ExtraBold" panose="00000900000000000000" pitchFamily="2" charset="-52"/>
              </a:rPr>
              <a:t>5</a:t>
            </a:r>
          </a:p>
        </p:txBody>
      </p:sp>
      <p:cxnSp>
        <p:nvCxnSpPr>
          <p:cNvPr id="4" name="Прямая соединительная линия 3"/>
          <p:cNvCxnSpPr/>
          <p:nvPr/>
        </p:nvCxnSpPr>
        <p:spPr>
          <a:xfrm flipH="1" flipV="1">
            <a:off x="8286750" y="1069975"/>
            <a:ext cx="31750" cy="53689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flipH="1" flipV="1">
            <a:off x="9386888" y="1139825"/>
            <a:ext cx="33337" cy="53689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flipH="1" flipV="1">
            <a:off x="10474325" y="1139825"/>
            <a:ext cx="33338" cy="53689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flipH="1" flipV="1">
            <a:off x="7143750" y="1069975"/>
            <a:ext cx="33338" cy="53689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Скругленный прямоугольник 69"/>
          <p:cNvSpPr/>
          <p:nvPr/>
        </p:nvSpPr>
        <p:spPr>
          <a:xfrm>
            <a:off x="109325" y="128858"/>
            <a:ext cx="7225400" cy="654189"/>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Текстовое поле 3"/>
          <p:cNvSpPr txBox="1">
            <a:spLocks noChangeArrowheads="1"/>
          </p:cNvSpPr>
          <p:nvPr/>
        </p:nvSpPr>
        <p:spPr bwMode="auto">
          <a:xfrm>
            <a:off x="349250" y="223838"/>
            <a:ext cx="508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4000">
                <a:solidFill>
                  <a:schemeClr val="bg1"/>
                </a:solidFill>
                <a:latin typeface="Montserrat Black" panose="00000A00000000000000" pitchFamily="2" charset="-52"/>
              </a:rPr>
              <a:t>Маркетинг</a:t>
            </a:r>
          </a:p>
        </p:txBody>
      </p:sp>
      <p:sp>
        <p:nvSpPr>
          <p:cNvPr id="22531" name="Прямоугольник 2"/>
          <p:cNvSpPr>
            <a:spLocks noChangeArrowheads="1"/>
          </p:cNvSpPr>
          <p:nvPr/>
        </p:nvSpPr>
        <p:spPr bwMode="auto">
          <a:xfrm>
            <a:off x="279400" y="1298575"/>
            <a:ext cx="8572500"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lnSpc>
                <a:spcPct val="107000"/>
              </a:lnSpc>
              <a:spcAft>
                <a:spcPts val="800"/>
              </a:spcAft>
            </a:pPr>
            <a:r>
              <a:rPr lang="ru-RU" altLang="ru-RU" sz="2400">
                <a:solidFill>
                  <a:schemeClr val="bg1"/>
                </a:solidFill>
                <a:latin typeface="Montserrat Black" panose="00000A00000000000000" pitchFamily="2" charset="-52"/>
                <a:cs typeface="Times New Roman" panose="02020603050405020304" pitchFamily="18" charset="0"/>
              </a:rPr>
              <a:t>Пора двигаться дальше.</a:t>
            </a:r>
            <a:endParaRPr lang="ru-RU" altLang="ru-RU" sz="2400">
              <a:solidFill>
                <a:schemeClr val="bg1"/>
              </a:solidFill>
              <a:latin typeface="Montserrat Black" panose="00000A00000000000000" pitchFamily="2" charset="-52"/>
              <a:ea typeface="Calibri" panose="020F0502020204030204" pitchFamily="34" charset="0"/>
              <a:cs typeface="Times New Roman" panose="02020603050405020304" pitchFamily="18" charset="0"/>
            </a:endParaRPr>
          </a:p>
          <a:p>
            <a:pPr eaLnBrk="1" hangingPunct="1">
              <a:lnSpc>
                <a:spcPct val="107000"/>
              </a:lnSpc>
              <a:spcAft>
                <a:spcPts val="800"/>
              </a:spcAft>
            </a:pPr>
            <a:r>
              <a:rPr lang="ru-RU" altLang="ru-RU">
                <a:solidFill>
                  <a:schemeClr val="bg1"/>
                </a:solidFill>
                <a:latin typeface="Montserrat ExtraBold" panose="00000900000000000000" pitchFamily="2" charset="-52"/>
                <a:cs typeface="Times New Roman" panose="02020603050405020304" pitchFamily="18" charset="0"/>
              </a:rPr>
              <a:t>Компания выросла из IT-стартапа и готова создавать собственную экосистему.</a:t>
            </a:r>
            <a:br>
              <a:rPr lang="ru-RU" altLang="ru-RU">
                <a:solidFill>
                  <a:schemeClr val="bg1"/>
                </a:solidFill>
                <a:latin typeface="Montserrat ExtraBold" panose="00000900000000000000" pitchFamily="2" charset="-52"/>
                <a:cs typeface="Times New Roman" panose="02020603050405020304" pitchFamily="18" charset="0"/>
              </a:rPr>
            </a:br>
            <a:r>
              <a:rPr lang="ru-RU" altLang="ru-RU">
                <a:solidFill>
                  <a:schemeClr val="bg1"/>
                </a:solidFill>
                <a:latin typeface="Montserrat ExtraBold" panose="00000900000000000000" pitchFamily="2" charset="-52"/>
                <a:cs typeface="Times New Roman" panose="02020603050405020304" pitchFamily="18" charset="0"/>
              </a:rPr>
              <a:t>Наша новая цель – доля рынка </a:t>
            </a:r>
            <a:r>
              <a:rPr lang="en-US" altLang="ru-RU">
                <a:solidFill>
                  <a:schemeClr val="bg1"/>
                </a:solidFill>
                <a:latin typeface="Montserrat ExtraBold" panose="00000900000000000000" pitchFamily="2" charset="-52"/>
                <a:cs typeface="Times New Roman" panose="02020603050405020304" pitchFamily="18" charset="0"/>
              </a:rPr>
              <a:t>B</a:t>
            </a:r>
            <a:r>
              <a:rPr lang="ru-RU" altLang="ru-RU">
                <a:solidFill>
                  <a:schemeClr val="bg1"/>
                </a:solidFill>
                <a:latin typeface="Montserrat ExtraBold" panose="00000900000000000000" pitchFamily="2" charset="-52"/>
                <a:cs typeface="Times New Roman" panose="02020603050405020304" pitchFamily="18" charset="0"/>
              </a:rPr>
              <a:t>2</a:t>
            </a:r>
            <a:r>
              <a:rPr lang="en-US" altLang="ru-RU">
                <a:solidFill>
                  <a:schemeClr val="bg1"/>
                </a:solidFill>
                <a:latin typeface="Montserrat ExtraBold" panose="00000900000000000000" pitchFamily="2" charset="-52"/>
                <a:cs typeface="Times New Roman" panose="02020603050405020304" pitchFamily="18" charset="0"/>
              </a:rPr>
              <a:t>C</a:t>
            </a:r>
            <a:r>
              <a:rPr lang="ru-RU" altLang="ru-RU">
                <a:solidFill>
                  <a:schemeClr val="bg1"/>
                </a:solidFill>
                <a:latin typeface="Montserrat ExtraBold" panose="00000900000000000000" pitchFamily="2" charset="-52"/>
                <a:cs typeface="Times New Roman" panose="02020603050405020304" pitchFamily="18" charset="0"/>
              </a:rPr>
              <a:t> сегмента, успех которого определяет правильный маркетинг и коммуникации с аудиторией. </a:t>
            </a:r>
            <a:endParaRPr lang="ru-RU" altLang="ru-RU">
              <a:solidFill>
                <a:schemeClr val="bg1"/>
              </a:solidFill>
              <a:latin typeface="Montserrat ExtraBold" panose="00000900000000000000" pitchFamily="2" charset="-52"/>
              <a:cs typeface="Calibri" panose="020F0502020204030204" pitchFamily="34" charset="0"/>
            </a:endParaRPr>
          </a:p>
          <a:p>
            <a:pPr eaLnBrk="1" hangingPunct="1">
              <a:lnSpc>
                <a:spcPct val="107000"/>
              </a:lnSpc>
              <a:spcAft>
                <a:spcPts val="800"/>
              </a:spcAft>
            </a:pPr>
            <a:r>
              <a:rPr lang="ru-RU" altLang="ru-RU">
                <a:solidFill>
                  <a:schemeClr val="bg1"/>
                </a:solidFill>
                <a:latin typeface="Montserrat ExtraBold" panose="00000900000000000000" pitchFamily="2" charset="-52"/>
                <a:cs typeface="Times New Roman" panose="02020603050405020304" pitchFamily="18" charset="0"/>
              </a:rPr>
              <a:t>Мы репутационно внедрялись в рынок как молодая амбициозная компания, способная составлять конкуренцию с помощью своих решений, открытости и инноваций. Сегодня наш клиентский портфель построен на самых крупных клиентах Российской Федерации в FMCG сегменте. </a:t>
            </a:r>
            <a:endParaRPr lang="ru-RU" altLang="ru-RU">
              <a:solidFill>
                <a:schemeClr val="bg1"/>
              </a:solidFill>
              <a:latin typeface="Montserrat ExtraBold" panose="00000900000000000000" pitchFamily="2" charset="-52"/>
              <a:cs typeface="Calibri" panose="020F0502020204030204" pitchFamily="34" charset="0"/>
            </a:endParaRPr>
          </a:p>
        </p:txBody>
      </p:sp>
      <p:sp>
        <p:nvSpPr>
          <p:cNvPr id="22532" name="Прямоугольник 4"/>
          <p:cNvSpPr>
            <a:spLocks noChangeArrowheads="1"/>
          </p:cNvSpPr>
          <p:nvPr/>
        </p:nvSpPr>
        <p:spPr bwMode="auto">
          <a:xfrm>
            <a:off x="349250" y="5286375"/>
            <a:ext cx="83883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lnSpc>
                <a:spcPct val="107000"/>
              </a:lnSpc>
            </a:pPr>
            <a:r>
              <a:rPr lang="ru-RU" altLang="ru-RU" sz="2000" i="1">
                <a:solidFill>
                  <a:schemeClr val="bg1"/>
                </a:solidFill>
                <a:latin typeface="Montserrat ExtraBold" panose="00000900000000000000" pitchFamily="2" charset="-52"/>
                <a:cs typeface="Times New Roman" panose="02020603050405020304" pitchFamily="18" charset="0"/>
              </a:rPr>
              <a:t>Это обеспечит нам высокую рентабельность и позволит быстрее и эффективнее развивать нашу экосистему.</a:t>
            </a:r>
            <a:endParaRPr lang="ru-RU" altLang="ru-RU" sz="2000" i="1">
              <a:solidFill>
                <a:schemeClr val="bg1"/>
              </a:solidFill>
              <a:latin typeface="Montserrat ExtraBold" panose="00000900000000000000" pitchFamily="2" charset="-52"/>
              <a:ea typeface="Calibri" panose="020F0502020204030204" pitchFamily="34" charset="0"/>
              <a:cs typeface="Times New Roman" panose="02020603050405020304" pitchFamily="18" charset="0"/>
            </a:endParaRPr>
          </a:p>
        </p:txBody>
      </p:sp>
      <p:sp>
        <p:nvSpPr>
          <p:cNvPr id="6" name="Скругленный прямоугольник 5"/>
          <p:cNvSpPr/>
          <p:nvPr/>
        </p:nvSpPr>
        <p:spPr>
          <a:xfrm>
            <a:off x="279400" y="250865"/>
            <a:ext cx="3668925" cy="654189"/>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7" name="Скругленный прямоугольник 6"/>
          <p:cNvSpPr/>
          <p:nvPr/>
        </p:nvSpPr>
        <p:spPr>
          <a:xfrm>
            <a:off x="279400" y="1194718"/>
            <a:ext cx="8832850" cy="3828132"/>
          </a:xfrm>
          <a:prstGeom prst="roundRect">
            <a:avLst>
              <a:gd name="adj" fmla="val 4890"/>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9" name="Скругленный прямоугольник 8"/>
          <p:cNvSpPr/>
          <p:nvPr/>
        </p:nvSpPr>
        <p:spPr>
          <a:xfrm>
            <a:off x="279400" y="5217569"/>
            <a:ext cx="8883015" cy="967332"/>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385960" y="148009"/>
            <a:ext cx="10515600" cy="1012877"/>
          </a:xfrm>
        </p:spPr>
        <p:txBody>
          <a:bodyPr/>
          <a:lstStyle/>
          <a:p>
            <a:r>
              <a:rPr lang="ru-RU" altLang="en-US" dirty="0">
                <a:solidFill>
                  <a:schemeClr val="bg1"/>
                </a:solidFill>
                <a:latin typeface="Montserrat Black" panose="00000A00000000000000" pitchFamily="2" charset="-52"/>
              </a:rPr>
              <a:t>Создание Топ</a:t>
            </a:r>
            <a:r>
              <a:rPr lang="en-US" altLang="en-US" dirty="0">
                <a:solidFill>
                  <a:schemeClr val="bg1"/>
                </a:solidFill>
                <a:latin typeface="Montserrat Black" panose="00000A00000000000000" pitchFamily="2" charset="-52"/>
              </a:rPr>
              <a:t>GO</a:t>
            </a:r>
            <a:endParaRPr lang="ru-RU" altLang="en-US" dirty="0">
              <a:solidFill>
                <a:schemeClr val="bg1"/>
              </a:solidFill>
              <a:latin typeface="Montserrat Black" panose="00000A00000000000000" pitchFamily="2" charset="-52"/>
            </a:endParaRPr>
          </a:p>
        </p:txBody>
      </p:sp>
      <p:sp>
        <p:nvSpPr>
          <p:cNvPr id="8" name="Скругленный прямоугольник 7"/>
          <p:cNvSpPr/>
          <p:nvPr/>
        </p:nvSpPr>
        <p:spPr>
          <a:xfrm>
            <a:off x="991257" y="189435"/>
            <a:ext cx="6408665" cy="916604"/>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3381" y="2521354"/>
            <a:ext cx="2735558" cy="4026022"/>
          </a:xfrm>
          <a:prstGeom prst="rect">
            <a:avLst/>
          </a:prstGeom>
          <a:ln w="0" cap="rnd">
            <a:noFill/>
          </a:ln>
          <a:effectLst>
            <a:glow>
              <a:srgbClr val="0453ED">
                <a:alpha val="75000"/>
              </a:srgbClr>
            </a:glow>
          </a:effectLst>
        </p:spPr>
      </p:pic>
      <p:sp>
        <p:nvSpPr>
          <p:cNvPr id="9" name="Скругленный прямоугольник 8"/>
          <p:cNvSpPr/>
          <p:nvPr/>
        </p:nvSpPr>
        <p:spPr>
          <a:xfrm>
            <a:off x="8452883" y="1282846"/>
            <a:ext cx="3585895" cy="5387130"/>
          </a:xfrm>
          <a:prstGeom prst="roundRect">
            <a:avLst>
              <a:gd name="adj" fmla="val 9524"/>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5130" name="Прямоугольник 3"/>
          <p:cNvSpPr>
            <a:spLocks noChangeArrowheads="1"/>
          </p:cNvSpPr>
          <p:nvPr/>
        </p:nvSpPr>
        <p:spPr bwMode="auto">
          <a:xfrm>
            <a:off x="236500" y="1511556"/>
            <a:ext cx="7918180" cy="531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lnSpc>
                <a:spcPct val="107000"/>
              </a:lnSpc>
              <a:spcAft>
                <a:spcPts val="800"/>
              </a:spcAft>
            </a:pPr>
            <a:r>
              <a:rPr lang="ru-RU" sz="1600" b="0" i="0" dirty="0">
                <a:solidFill>
                  <a:schemeClr val="bg1"/>
                </a:solidFill>
                <a:effectLst/>
                <a:latin typeface="Montserrat ExtraBold" panose="00000900000000000000" pitchFamily="2" charset="-52"/>
              </a:rPr>
              <a:t>Основательница </a:t>
            </a:r>
            <a:r>
              <a:rPr lang="ru-RU" sz="1600" b="0" i="0" dirty="0" err="1">
                <a:solidFill>
                  <a:srgbClr val="FF0000"/>
                </a:solidFill>
                <a:effectLst/>
                <a:latin typeface="Montserrat ExtraBold" panose="00000900000000000000" pitchFamily="2" charset="-52"/>
              </a:rPr>
              <a:t>ТопGo</a:t>
            </a:r>
            <a:r>
              <a:rPr lang="ru-RU" sz="1600" b="0" i="0" dirty="0">
                <a:solidFill>
                  <a:schemeClr val="bg1"/>
                </a:solidFill>
                <a:effectLst/>
                <a:latin typeface="Montserrat ExtraBold" panose="00000900000000000000" pitchFamily="2" charset="-52"/>
              </a:rPr>
              <a:t> Ксения Соколова – бизнесвумен с большим стажем. До пандемии Covid-19 она в течение восьми лет управляла собственными туристическими агентствами, однако пандемия сделала туристический бизнес убыточным. </a:t>
            </a:r>
            <a:br>
              <a:rPr lang="ru-RU" sz="1600" dirty="0">
                <a:solidFill>
                  <a:schemeClr val="bg1"/>
                </a:solidFill>
                <a:latin typeface="Montserrat ExtraBold" panose="00000900000000000000" pitchFamily="2" charset="-52"/>
              </a:rPr>
            </a:br>
            <a:br>
              <a:rPr lang="ru-RU" sz="1600" dirty="0">
                <a:solidFill>
                  <a:schemeClr val="bg1"/>
                </a:solidFill>
                <a:latin typeface="Montserrat ExtraBold" panose="00000900000000000000" pitchFamily="2" charset="-52"/>
              </a:rPr>
            </a:br>
            <a:r>
              <a:rPr lang="ru-RU" sz="1600" b="0" i="0" dirty="0">
                <a:solidFill>
                  <a:schemeClr val="bg1"/>
                </a:solidFill>
                <a:effectLst/>
                <a:latin typeface="Montserrat ExtraBold" panose="00000900000000000000" pitchFamily="2" charset="-52"/>
              </a:rPr>
              <a:t>Ксении пришлось быстро искать решение, чтобы сохранить бизнес и выплачивать сотрудникам зарплаты. Она устроилась работать курьером в </a:t>
            </a:r>
            <a:r>
              <a:rPr lang="ru-RU" sz="1600" b="0" i="0" dirty="0">
                <a:solidFill>
                  <a:srgbClr val="FF0000"/>
                </a:solidFill>
                <a:effectLst/>
                <a:latin typeface="Montserrat ExtraBold" panose="00000900000000000000" pitchFamily="2" charset="-52"/>
              </a:rPr>
              <a:t>один из проектов АДР Групп – холдинга, занимающ</a:t>
            </a:r>
            <a:r>
              <a:rPr lang="ru-RU" sz="1600" dirty="0">
                <a:solidFill>
                  <a:srgbClr val="FF0000"/>
                </a:solidFill>
                <a:latin typeface="Montserrat ExtraBold" panose="00000900000000000000" pitchFamily="2" charset="-52"/>
              </a:rPr>
              <a:t>его</a:t>
            </a:r>
            <a:r>
              <a:rPr lang="ru-RU" sz="1600" b="0" i="0" dirty="0">
                <a:solidFill>
                  <a:srgbClr val="FF0000"/>
                </a:solidFill>
                <a:effectLst/>
                <a:latin typeface="Montserrat ExtraBold" panose="00000900000000000000" pitchFamily="2" charset="-52"/>
              </a:rPr>
              <a:t>ся инвестированием в перспективные компании, и в частности в молодые стартапы на рынке РФ и за рубежом.</a:t>
            </a:r>
            <a:br>
              <a:rPr lang="ru-RU" sz="1600" dirty="0">
                <a:solidFill>
                  <a:schemeClr val="bg1"/>
                </a:solidFill>
                <a:latin typeface="Montserrat ExtraBold" panose="00000900000000000000" pitchFamily="2" charset="-52"/>
              </a:rPr>
            </a:br>
            <a:br>
              <a:rPr lang="ru-RU" sz="1600" dirty="0">
                <a:solidFill>
                  <a:schemeClr val="bg1"/>
                </a:solidFill>
                <a:latin typeface="Montserrat ExtraBold" panose="00000900000000000000" pitchFamily="2" charset="-52"/>
              </a:rPr>
            </a:br>
            <a:r>
              <a:rPr lang="ru-RU" sz="1600" b="0" i="0" dirty="0">
                <a:solidFill>
                  <a:schemeClr val="bg1"/>
                </a:solidFill>
                <a:effectLst/>
                <a:latin typeface="Montserrat ExtraBold" panose="00000900000000000000" pitchFamily="2" charset="-52"/>
              </a:rPr>
              <a:t>Во время работы курьером Ксения стала подмечать проблемы, с которыми рынок сталкивается ежедневно, и которые не может решить. Идеи, что можно оптимизировать и сделать более эффективным, быстро сформировались в единое видение, а затем и в план проекта. </a:t>
            </a:r>
            <a:r>
              <a:rPr lang="ru-RU" sz="1600" b="0" i="0" dirty="0">
                <a:solidFill>
                  <a:srgbClr val="FF0000"/>
                </a:solidFill>
                <a:effectLst/>
                <a:latin typeface="Montserrat ExtraBold" panose="00000900000000000000" pitchFamily="2" charset="-52"/>
              </a:rPr>
              <a:t>Акционеры АДР Групп разглядели потенциал проекта – так появился сервис </a:t>
            </a:r>
            <a:r>
              <a:rPr lang="ru-RU" sz="1600" b="0" i="0" dirty="0" err="1">
                <a:solidFill>
                  <a:srgbClr val="FF0000"/>
                </a:solidFill>
                <a:effectLst/>
                <a:latin typeface="Montserrat ExtraBold" panose="00000900000000000000" pitchFamily="2" charset="-52"/>
              </a:rPr>
              <a:t>ТопGo</a:t>
            </a:r>
            <a:r>
              <a:rPr lang="ru-RU" sz="1600" b="0" i="0" dirty="0">
                <a:solidFill>
                  <a:srgbClr val="FF0000"/>
                </a:solidFill>
                <a:effectLst/>
                <a:latin typeface="Montserrat ExtraBold" panose="00000900000000000000" pitchFamily="2" charset="-52"/>
              </a:rPr>
              <a:t>.</a:t>
            </a:r>
            <a:br>
              <a:rPr lang="ru-RU" altLang="ru-RU" sz="1600" dirty="0">
                <a:solidFill>
                  <a:srgbClr val="FF0000"/>
                </a:solidFill>
                <a:latin typeface="Montserrat ExtraBold" panose="00000900000000000000" pitchFamily="2" charset="-52"/>
                <a:ea typeface="Calibri" panose="020F0502020204030204" pitchFamily="34" charset="0"/>
                <a:cs typeface="Times New Roman" panose="02020603050405020304" pitchFamily="18" charset="0"/>
              </a:rPr>
            </a:br>
            <a:br>
              <a:rPr lang="ru-RU" altLang="ru-RU" sz="1400" dirty="0">
                <a:solidFill>
                  <a:schemeClr val="bg1"/>
                </a:solidFill>
                <a:latin typeface="Montserrat SemiBold" pitchFamily="2" charset="-52"/>
                <a:ea typeface="Calibri" panose="020F0502020204030204" pitchFamily="34" charset="0"/>
                <a:cs typeface="Times New Roman" panose="02020603050405020304" pitchFamily="18" charset="0"/>
              </a:rPr>
            </a:br>
            <a:br>
              <a:rPr lang="ru-RU" altLang="ru-RU" sz="1600" dirty="0">
                <a:solidFill>
                  <a:schemeClr val="bg1"/>
                </a:solidFill>
                <a:latin typeface="Montserrat SemiBold" pitchFamily="2" charset="-52"/>
                <a:ea typeface="Calibri" panose="020F0502020204030204" pitchFamily="34" charset="0"/>
                <a:cs typeface="Times New Roman" panose="02020603050405020304" pitchFamily="18" charset="0"/>
              </a:rPr>
            </a:br>
            <a:endParaRPr lang="ru-RU" altLang="ru-RU" sz="1600" dirty="0">
              <a:solidFill>
                <a:schemeClr val="bg1"/>
              </a:solidFill>
              <a:latin typeface="Montserrat SemiBold" pitchFamily="2" charset="-52"/>
              <a:ea typeface="Calibri" panose="020F0502020204030204" pitchFamily="34" charset="0"/>
              <a:cs typeface="Times New Roman" panose="02020603050405020304" pitchFamily="18" charset="0"/>
            </a:endParaRPr>
          </a:p>
        </p:txBody>
      </p:sp>
      <p:sp>
        <p:nvSpPr>
          <p:cNvPr id="10" name="Скругленный прямоугольник 9"/>
          <p:cNvSpPr/>
          <p:nvPr/>
        </p:nvSpPr>
        <p:spPr>
          <a:xfrm>
            <a:off x="236500" y="1282847"/>
            <a:ext cx="8029565" cy="5387129"/>
          </a:xfrm>
          <a:prstGeom prst="roundRect">
            <a:avLst>
              <a:gd name="adj" fmla="val 6147"/>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4" name="Рисунок 3" descr="Изображение выглядит как Графика, графический дизайн, Шрифт, графическая вставка&#10;&#10;Контент, сгенерированный ИИ, может содержать ошибки.">
            <a:extLst>
              <a:ext uri="{FF2B5EF4-FFF2-40B4-BE49-F238E27FC236}">
                <a16:creationId xmlns:a16="http://schemas.microsoft.com/office/drawing/2014/main" id="{C753286C-66AB-6220-49A5-EC247D41F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140" y="1376154"/>
            <a:ext cx="2107379" cy="1145200"/>
          </a:xfrm>
          <a:prstGeom prst="roundRect">
            <a:avLst>
              <a:gd name="adj" fmla="val 8594"/>
            </a:avLst>
          </a:prstGeom>
          <a:solidFill>
            <a:srgbClr val="FFFFFF">
              <a:shade val="85000"/>
            </a:srgbClr>
          </a:solidFill>
          <a:ln>
            <a:noFill/>
          </a:ln>
          <a:effectLst>
            <a:innerShdw blurRad="63500" dist="50800" dir="13500000">
              <a:prstClr val="black">
                <a:alpha val="50000"/>
              </a:prstClr>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Диаграмма 5"/>
          <p:cNvGraphicFramePr>
            <a:graphicFrameLocks/>
          </p:cNvGraphicFramePr>
          <p:nvPr>
            <p:extLst>
              <p:ext uri="{D42A27DB-BD31-4B8C-83A1-F6EECF244321}">
                <p14:modId xmlns:p14="http://schemas.microsoft.com/office/powerpoint/2010/main" val="4237807420"/>
              </p:ext>
            </p:extLst>
          </p:nvPr>
        </p:nvGraphicFramePr>
        <p:xfrm>
          <a:off x="290513" y="2233613"/>
          <a:ext cx="5549900" cy="3938587"/>
        </p:xfrm>
        <a:graphic>
          <a:graphicData uri="http://schemas.openxmlformats.org/presentationml/2006/ole">
            <mc:AlternateContent xmlns:mc="http://schemas.openxmlformats.org/markup-compatibility/2006">
              <mc:Choice xmlns:v="urn:schemas-microsoft-com:vml" Requires="v">
                <p:oleObj name="Chart" r:id="rId2" imgW="5570185" imgH="3954898" progId="Excel.Chart.8">
                  <p:embed/>
                </p:oleObj>
              </mc:Choice>
              <mc:Fallback>
                <p:oleObj name="Chart" r:id="rId2" imgW="5570185" imgH="3954898" progId="Excel.Chart.8">
                  <p:embed/>
                  <p:pic>
                    <p:nvPicPr>
                      <p:cNvPr id="0" name="Диаграмма 5"/>
                      <p:cNvPicPr>
                        <a:picLocks noChangeArrowheads="1"/>
                      </p:cNvPicPr>
                      <p:nvPr/>
                    </p:nvPicPr>
                    <p:blipFill>
                      <a:blip r:embed="rId3"/>
                      <a:srcRect/>
                      <a:stretch>
                        <a:fillRect/>
                      </a:stretch>
                    </p:blipFill>
                    <p:spPr bwMode="auto">
                      <a:xfrm>
                        <a:off x="290513" y="2233613"/>
                        <a:ext cx="5549900" cy="3938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5" name="Прямоугольник 6"/>
          <p:cNvSpPr>
            <a:spLocks noChangeArrowheads="1"/>
          </p:cNvSpPr>
          <p:nvPr/>
        </p:nvSpPr>
        <p:spPr bwMode="auto">
          <a:xfrm>
            <a:off x="336550" y="254000"/>
            <a:ext cx="10217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800">
                <a:solidFill>
                  <a:schemeClr val="bg1"/>
                </a:solidFill>
                <a:latin typeface="Montserrat Black" panose="00000A00000000000000" pitchFamily="2" charset="-52"/>
              </a:rPr>
              <a:t>Инструменты и распределение маркетинговых инвестиций в процентном соотношении:</a:t>
            </a:r>
          </a:p>
        </p:txBody>
      </p:sp>
      <p:sp>
        <p:nvSpPr>
          <p:cNvPr id="23556" name="Прямоугольник 7"/>
          <p:cNvSpPr>
            <a:spLocks noChangeArrowheads="1"/>
          </p:cNvSpPr>
          <p:nvPr/>
        </p:nvSpPr>
        <p:spPr bwMode="auto">
          <a:xfrm>
            <a:off x="4584700" y="2171700"/>
            <a:ext cx="102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800" dirty="0">
                <a:solidFill>
                  <a:srgbClr val="5196D5"/>
                </a:solidFill>
                <a:latin typeface="Montserrat Black" panose="00000A00000000000000" pitchFamily="2" charset="-52"/>
              </a:rPr>
              <a:t>40%</a:t>
            </a:r>
          </a:p>
        </p:txBody>
      </p:sp>
      <p:sp>
        <p:nvSpPr>
          <p:cNvPr id="23557" name="Прямоугольник 8"/>
          <p:cNvSpPr>
            <a:spLocks noChangeArrowheads="1"/>
          </p:cNvSpPr>
          <p:nvPr/>
        </p:nvSpPr>
        <p:spPr bwMode="auto">
          <a:xfrm>
            <a:off x="1619250" y="2017713"/>
            <a:ext cx="102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800" dirty="0">
                <a:solidFill>
                  <a:srgbClr val="4170C7"/>
                </a:solidFill>
                <a:latin typeface="Montserrat Black" panose="00000A00000000000000" pitchFamily="2" charset="-52"/>
              </a:rPr>
              <a:t>30%</a:t>
            </a:r>
          </a:p>
        </p:txBody>
      </p:sp>
      <p:sp>
        <p:nvSpPr>
          <p:cNvPr id="23558" name="Прямоугольник 9"/>
          <p:cNvSpPr>
            <a:spLocks noChangeArrowheads="1"/>
          </p:cNvSpPr>
          <p:nvPr/>
        </p:nvSpPr>
        <p:spPr bwMode="auto">
          <a:xfrm>
            <a:off x="592138" y="5370513"/>
            <a:ext cx="1027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800" dirty="0">
                <a:solidFill>
                  <a:srgbClr val="9C9C9C"/>
                </a:solidFill>
                <a:latin typeface="Montserrat Black" panose="00000A00000000000000" pitchFamily="2" charset="-52"/>
              </a:rPr>
              <a:t>30%</a:t>
            </a:r>
          </a:p>
        </p:txBody>
      </p:sp>
      <p:sp>
        <p:nvSpPr>
          <p:cNvPr id="23559" name="Прямоугольник 10"/>
          <p:cNvSpPr>
            <a:spLocks noChangeArrowheads="1"/>
          </p:cNvSpPr>
          <p:nvPr/>
        </p:nvSpPr>
        <p:spPr bwMode="auto">
          <a:xfrm>
            <a:off x="6146800" y="1711325"/>
            <a:ext cx="609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000">
                <a:solidFill>
                  <a:srgbClr val="579AD8"/>
                </a:solidFill>
                <a:latin typeface="Montserrat ExtraBold" panose="00000900000000000000" pitchFamily="2" charset="-52"/>
              </a:rPr>
              <a:t>Производство и распространение контента через Digital инструменты и развитие собственных каналов в социальных медиа.</a:t>
            </a:r>
          </a:p>
        </p:txBody>
      </p:sp>
      <p:sp>
        <p:nvSpPr>
          <p:cNvPr id="23560" name="Прямоугольник 11"/>
          <p:cNvSpPr>
            <a:spLocks noChangeArrowheads="1"/>
          </p:cNvSpPr>
          <p:nvPr/>
        </p:nvSpPr>
        <p:spPr bwMode="auto">
          <a:xfrm>
            <a:off x="6146800" y="3571875"/>
            <a:ext cx="609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000" dirty="0">
                <a:solidFill>
                  <a:srgbClr val="4974C7"/>
                </a:solidFill>
                <a:latin typeface="Montserrat ExtraBold" panose="00000900000000000000" pitchFamily="2" charset="-52"/>
              </a:rPr>
              <a:t>Оффлайн-маркетинг</a:t>
            </a:r>
            <a:endParaRPr lang="ru-RU" altLang="ru-RU" sz="2400" dirty="0">
              <a:solidFill>
                <a:srgbClr val="4974C7"/>
              </a:solidFill>
              <a:latin typeface="Montserrat ExtraBold" panose="00000900000000000000" pitchFamily="2" charset="-52"/>
            </a:endParaRPr>
          </a:p>
        </p:txBody>
      </p:sp>
      <p:sp>
        <p:nvSpPr>
          <p:cNvPr id="23561" name="Прямоугольник 12"/>
          <p:cNvSpPr>
            <a:spLocks noChangeArrowheads="1"/>
          </p:cNvSpPr>
          <p:nvPr/>
        </p:nvSpPr>
        <p:spPr bwMode="auto">
          <a:xfrm>
            <a:off x="6146799" y="4826168"/>
            <a:ext cx="609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000" dirty="0">
                <a:solidFill>
                  <a:srgbClr val="9E9E9E"/>
                </a:solidFill>
                <a:latin typeface="Montserrat ExtraBold" panose="00000900000000000000" pitchFamily="2" charset="-52"/>
              </a:rPr>
              <a:t>Коммуникация с аудиторией через социальные сети, включая </a:t>
            </a:r>
            <a:r>
              <a:rPr lang="en-US" altLang="ru-RU" sz="2000" dirty="0">
                <a:solidFill>
                  <a:srgbClr val="9E9E9E"/>
                </a:solidFill>
                <a:latin typeface="Montserrat ExtraBold" panose="00000900000000000000" pitchFamily="2" charset="-52"/>
              </a:rPr>
              <a:t>PR-</a:t>
            </a:r>
            <a:r>
              <a:rPr lang="ru-RU" altLang="ru-RU" sz="2000" dirty="0">
                <a:solidFill>
                  <a:srgbClr val="9E9E9E"/>
                </a:solidFill>
                <a:latin typeface="Montserrat ExtraBold" panose="00000900000000000000" pitchFamily="2" charset="-52"/>
              </a:rPr>
              <a:t>материалы</a:t>
            </a:r>
          </a:p>
        </p:txBody>
      </p:sp>
      <p:sp>
        <p:nvSpPr>
          <p:cNvPr id="14" name="Скругленный прямоугольник 13"/>
          <p:cNvSpPr/>
          <p:nvPr/>
        </p:nvSpPr>
        <p:spPr>
          <a:xfrm>
            <a:off x="260350" y="239778"/>
            <a:ext cx="11537950" cy="1022274"/>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5" name="Скругленный прямоугольник 14"/>
          <p:cNvSpPr/>
          <p:nvPr/>
        </p:nvSpPr>
        <p:spPr>
          <a:xfrm>
            <a:off x="6089650" y="1659990"/>
            <a:ext cx="5708650" cy="1389825"/>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6" name="Скругленный прямоугольник 15"/>
          <p:cNvSpPr/>
          <p:nvPr/>
        </p:nvSpPr>
        <p:spPr>
          <a:xfrm>
            <a:off x="6146799" y="3407866"/>
            <a:ext cx="3282951" cy="793401"/>
          </a:xfrm>
          <a:prstGeom prst="roundRect">
            <a:avLst/>
          </a:prstGeom>
          <a:noFill/>
          <a:ln w="25400">
            <a:gradFill>
              <a:gsLst>
                <a:gs pos="0">
                  <a:srgbClr val="3D6EC7"/>
                </a:gs>
                <a:gs pos="100000">
                  <a:srgbClr val="13274B"/>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7" name="Скругленный прямоугольник 16"/>
          <p:cNvSpPr/>
          <p:nvPr/>
        </p:nvSpPr>
        <p:spPr>
          <a:xfrm>
            <a:off x="6146799" y="4741017"/>
            <a:ext cx="5708650" cy="1100814"/>
          </a:xfrm>
          <a:prstGeom prst="roundRect">
            <a:avLst/>
          </a:prstGeom>
          <a:noFill/>
          <a:ln w="25400">
            <a:gradFill>
              <a:gsLst>
                <a:gs pos="0">
                  <a:srgbClr val="9C9C9C"/>
                </a:gs>
                <a:gs pos="100000">
                  <a:srgbClr val="565656"/>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Текстовое поле 3"/>
          <p:cNvSpPr txBox="1">
            <a:spLocks noChangeArrowheads="1"/>
          </p:cNvSpPr>
          <p:nvPr/>
        </p:nvSpPr>
        <p:spPr bwMode="auto">
          <a:xfrm>
            <a:off x="279400" y="196850"/>
            <a:ext cx="508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400" dirty="0">
                <a:solidFill>
                  <a:schemeClr val="bg1"/>
                </a:solidFill>
                <a:latin typeface="Montserrat Black" panose="00000A00000000000000" pitchFamily="2" charset="-52"/>
              </a:rPr>
              <a:t>Инвестиции и партнерство</a:t>
            </a:r>
          </a:p>
        </p:txBody>
      </p:sp>
      <p:sp>
        <p:nvSpPr>
          <p:cNvPr id="9" name="Скругленный прямоугольник 8"/>
          <p:cNvSpPr/>
          <p:nvPr/>
        </p:nvSpPr>
        <p:spPr>
          <a:xfrm>
            <a:off x="279400" y="1098809"/>
            <a:ext cx="7182102" cy="1182687"/>
          </a:xfrm>
          <a:prstGeom prst="roundRect">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r>
              <a:rPr lang="ru-RU" sz="2400" b="1" dirty="0">
                <a:latin typeface="Montserrat SemiBold" pitchFamily="2" charset="-52"/>
              </a:rPr>
              <a:t>Рассматриваемые инвестиции в рамках дорожной карты – от 2</a:t>
            </a:r>
            <a:r>
              <a:rPr lang="en-US" sz="2400" b="1" dirty="0">
                <a:latin typeface="Montserrat SemiBold" pitchFamily="2" charset="-52"/>
              </a:rPr>
              <a:t>M USD</a:t>
            </a:r>
            <a:endParaRPr lang="ru-RU" sz="2400" dirty="0">
              <a:latin typeface="Montserrat SemiBold" pitchFamily="2" charset="-52"/>
            </a:endParaRPr>
          </a:p>
        </p:txBody>
      </p:sp>
      <p:sp>
        <p:nvSpPr>
          <p:cNvPr id="10" name="Скругленный прямоугольник 9"/>
          <p:cNvSpPr/>
          <p:nvPr/>
        </p:nvSpPr>
        <p:spPr>
          <a:xfrm>
            <a:off x="959345" y="2530541"/>
            <a:ext cx="8436184" cy="1121636"/>
          </a:xfrm>
          <a:prstGeom prst="roundRect">
            <a:avLst>
              <a:gd name="adj" fmla="val 13071"/>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r>
              <a:rPr lang="ru-RU" sz="2400" b="1" dirty="0">
                <a:latin typeface="Montserrat SemiBold" pitchFamily="2" charset="-52"/>
              </a:rPr>
              <a:t>Актуальность предложения 2025 год </a:t>
            </a:r>
          </a:p>
          <a:p>
            <a:r>
              <a:rPr lang="ru-RU" b="1" dirty="0">
                <a:latin typeface="Montserrat SemiBold" pitchFamily="2" charset="-52"/>
              </a:rPr>
              <a:t>(далее компания получит льготы </a:t>
            </a:r>
            <a:r>
              <a:rPr lang="en-US" b="1" dirty="0">
                <a:latin typeface="Montserrat SemiBold" pitchFamily="2" charset="-52"/>
              </a:rPr>
              <a:t>IT </a:t>
            </a:r>
            <a:r>
              <a:rPr lang="ru-RU" b="1" dirty="0">
                <a:latin typeface="Montserrat SemiBold" pitchFamily="2" charset="-52"/>
              </a:rPr>
              <a:t>аккредитованной компании</a:t>
            </a:r>
            <a:endParaRPr lang="ru-RU" dirty="0">
              <a:latin typeface="Montserrat SemiBold" pitchFamily="2" charset="-52"/>
            </a:endParaRPr>
          </a:p>
        </p:txBody>
      </p:sp>
      <p:sp>
        <p:nvSpPr>
          <p:cNvPr id="11" name="Скругленный прямоугольник 10"/>
          <p:cNvSpPr/>
          <p:nvPr/>
        </p:nvSpPr>
        <p:spPr>
          <a:xfrm>
            <a:off x="2113325" y="3901231"/>
            <a:ext cx="8774414" cy="1208846"/>
          </a:xfrm>
          <a:prstGeom prst="roundRect">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eaLnBrk="1" fontAlgn="auto" hangingPunct="1">
              <a:spcBef>
                <a:spcPts val="0"/>
              </a:spcBef>
              <a:spcAft>
                <a:spcPts val="0"/>
              </a:spcAft>
              <a:defRPr/>
            </a:pPr>
            <a:r>
              <a:rPr lang="ru-RU" sz="2200" b="1" dirty="0">
                <a:latin typeface="Montserrat SemiBold" pitchFamily="2" charset="-52"/>
              </a:rPr>
              <a:t>Мы в поисках не просто инвестора – мы ищем </a:t>
            </a:r>
            <a:r>
              <a:rPr lang="ru-RU" sz="2200" b="1" u="sng" dirty="0">
                <a:latin typeface="Montserrat ExtraBold" pitchFamily="2" charset="-52"/>
              </a:rPr>
              <a:t>стратегического партнера</a:t>
            </a:r>
            <a:r>
              <a:rPr lang="ru-RU" sz="2200" b="1" dirty="0">
                <a:latin typeface="Montserrat SemiBold" pitchFamily="2" charset="-52"/>
              </a:rPr>
              <a:t>, с возможностью создания совместных предприятий на рынках Азии</a:t>
            </a:r>
            <a:endParaRPr lang="ru-RU" sz="2200" dirty="0">
              <a:latin typeface="Montserrat SemiBold" pitchFamily="2" charset="-52"/>
            </a:endParaRPr>
          </a:p>
        </p:txBody>
      </p:sp>
      <p:sp>
        <p:nvSpPr>
          <p:cNvPr id="12" name="Скругленный прямоугольник 11"/>
          <p:cNvSpPr/>
          <p:nvPr/>
        </p:nvSpPr>
        <p:spPr>
          <a:xfrm>
            <a:off x="279400" y="197168"/>
            <a:ext cx="4936412" cy="508240"/>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2459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86750" y="196850"/>
            <a:ext cx="37782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Скругленный прямоугольник 9">
            <a:extLst>
              <a:ext uri="{FF2B5EF4-FFF2-40B4-BE49-F238E27FC236}">
                <a16:creationId xmlns:a16="http://schemas.microsoft.com/office/drawing/2014/main" id="{7FAD91BD-130B-4587-BA4F-D241081AF088}"/>
              </a:ext>
            </a:extLst>
          </p:cNvPr>
          <p:cNvSpPr/>
          <p:nvPr/>
        </p:nvSpPr>
        <p:spPr>
          <a:xfrm>
            <a:off x="3440275" y="5359131"/>
            <a:ext cx="8436184" cy="1121636"/>
          </a:xfrm>
          <a:prstGeom prst="roundRect">
            <a:avLst>
              <a:gd name="adj" fmla="val 13071"/>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r>
              <a:rPr lang="ru-RU" sz="2400" b="1" dirty="0">
                <a:latin typeface="Montserrat SemiBold" pitchFamily="2" charset="-52"/>
              </a:rPr>
              <a:t>ТЕХНОЛОГИЧНОЕ партнерство</a:t>
            </a:r>
            <a:br>
              <a:rPr lang="ru-RU" sz="2400" b="1" dirty="0">
                <a:latin typeface="Montserrat SemiBold" pitchFamily="2" charset="-52"/>
              </a:rPr>
            </a:br>
            <a:r>
              <a:rPr lang="ru-RU" sz="2000" b="1" dirty="0">
                <a:latin typeface="Montserrat SemiBold" pitchFamily="2" charset="-52"/>
              </a:rPr>
              <a:t>Интерес к инвесторам, которые готовы общаться не только в деньгами, но и компетенциями</a:t>
            </a:r>
            <a:endParaRPr lang="ru-RU" sz="2000" dirty="0">
              <a:latin typeface="Montserrat SemiBold" pitchFamily="2" charset="-5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p:cNvSpPr/>
          <p:nvPr/>
        </p:nvSpPr>
        <p:spPr>
          <a:xfrm>
            <a:off x="7517842" y="2632828"/>
            <a:ext cx="4028966" cy="1151588"/>
          </a:xfrm>
          <a:prstGeom prst="roundRect">
            <a:avLst/>
          </a:prstGeom>
          <a:solidFill>
            <a:srgbClr val="00B0F0">
              <a:alpha val="20000"/>
            </a:srgbClr>
          </a:solid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6149" name="Рисунок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27488"/>
            <a:ext cx="121920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Заголовок 1"/>
          <p:cNvSpPr>
            <a:spLocks noGrp="1"/>
          </p:cNvSpPr>
          <p:nvPr>
            <p:ph type="title"/>
          </p:nvPr>
        </p:nvSpPr>
        <p:spPr>
          <a:xfrm>
            <a:off x="390525" y="146050"/>
            <a:ext cx="10515600" cy="1325563"/>
          </a:xfrm>
        </p:spPr>
        <p:txBody>
          <a:bodyPr/>
          <a:lstStyle/>
          <a:p>
            <a:r>
              <a:rPr lang="ru-RU" altLang="en-US">
                <a:solidFill>
                  <a:schemeClr val="bg1"/>
                </a:solidFill>
                <a:latin typeface="Montserrat Black" panose="00000A00000000000000" pitchFamily="2" charset="-52"/>
              </a:rPr>
              <a:t>Объем достижимого рынка</a:t>
            </a:r>
          </a:p>
        </p:txBody>
      </p:sp>
      <p:graphicFrame>
        <p:nvGraphicFramePr>
          <p:cNvPr id="2" name="Замещающее содержимое 3"/>
          <p:cNvGraphicFramePr>
            <a:graphicFrameLocks noGrp="1"/>
          </p:cNvGraphicFramePr>
          <p:nvPr>
            <p:ph idx="1"/>
            <p:extLst>
              <p:ext uri="{D42A27DB-BD31-4B8C-83A1-F6EECF244321}">
                <p14:modId xmlns:p14="http://schemas.microsoft.com/office/powerpoint/2010/main" val="3972300405"/>
              </p:ext>
            </p:extLst>
          </p:nvPr>
        </p:nvGraphicFramePr>
        <p:xfrm>
          <a:off x="679449" y="946149"/>
          <a:ext cx="8188103" cy="7272817"/>
        </p:xfrm>
        <a:graphic>
          <a:graphicData uri="http://schemas.openxmlformats.org/drawingml/2006/chart">
            <c:chart xmlns:c="http://schemas.openxmlformats.org/drawingml/2006/chart" xmlns:r="http://schemas.openxmlformats.org/officeDocument/2006/relationships" r:id="rId3"/>
          </a:graphicData>
        </a:graphic>
      </p:graphicFrame>
      <p:sp>
        <p:nvSpPr>
          <p:cNvPr id="6152" name="Текстовое поле 4"/>
          <p:cNvSpPr txBox="1">
            <a:spLocks noChangeArrowheads="1"/>
          </p:cNvSpPr>
          <p:nvPr/>
        </p:nvSpPr>
        <p:spPr bwMode="auto">
          <a:xfrm>
            <a:off x="2938580" y="3261196"/>
            <a:ext cx="232013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sz="4400" dirty="0">
                <a:solidFill>
                  <a:schemeClr val="bg1"/>
                </a:solidFill>
                <a:latin typeface="Montserrat Black" panose="00000A00000000000000" pitchFamily="2" charset="-52"/>
              </a:rPr>
              <a:t>21.2B</a:t>
            </a:r>
            <a:r>
              <a:rPr lang="en-US" altLang="ru-RU" sz="2800" dirty="0">
                <a:solidFill>
                  <a:schemeClr val="bg1"/>
                </a:solidFill>
                <a:latin typeface="Montserrat Black" panose="00000A00000000000000" pitchFamily="2" charset="-52"/>
              </a:rPr>
              <a:t> </a:t>
            </a:r>
            <a:r>
              <a:rPr lang="en-US" altLang="ru-RU" sz="1600" dirty="0">
                <a:solidFill>
                  <a:schemeClr val="bg1"/>
                </a:solidFill>
                <a:latin typeface="Montserrat Black" panose="00000A00000000000000" pitchFamily="2" charset="-52"/>
              </a:rPr>
              <a:t>USD</a:t>
            </a:r>
            <a:endParaRPr lang="ru-RU" altLang="ru-RU" sz="1600" dirty="0">
              <a:solidFill>
                <a:schemeClr val="bg1"/>
              </a:solidFill>
              <a:latin typeface="Montserrat Black" panose="00000A00000000000000" pitchFamily="2" charset="-52"/>
            </a:endParaRPr>
          </a:p>
          <a:p>
            <a:pPr eaLnBrk="1" hangingPunct="1"/>
            <a:r>
              <a:rPr lang="ru-RU" altLang="ru-RU" dirty="0">
                <a:solidFill>
                  <a:schemeClr val="bg1"/>
                </a:solidFill>
                <a:latin typeface="Montserrat Black" panose="00000A00000000000000" pitchFamily="2" charset="-52"/>
              </a:rPr>
              <a:t>Рынок доставки</a:t>
            </a:r>
            <a:endParaRPr lang="en-US" altLang="ru-RU" dirty="0">
              <a:solidFill>
                <a:schemeClr val="bg1"/>
              </a:solidFill>
              <a:latin typeface="Montserrat Black" panose="00000A00000000000000" pitchFamily="2" charset="-52"/>
            </a:endParaRPr>
          </a:p>
        </p:txBody>
      </p:sp>
      <p:sp>
        <p:nvSpPr>
          <p:cNvPr id="6153" name="Текстовое поле 5"/>
          <p:cNvSpPr txBox="1">
            <a:spLocks noChangeArrowheads="1"/>
          </p:cNvSpPr>
          <p:nvPr/>
        </p:nvSpPr>
        <p:spPr bwMode="auto">
          <a:xfrm>
            <a:off x="5842568" y="1682307"/>
            <a:ext cx="2084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dirty="0">
                <a:solidFill>
                  <a:schemeClr val="bg1"/>
                </a:solidFill>
                <a:latin typeface="Montserrat Black" panose="00000A00000000000000" pitchFamily="2" charset="-52"/>
              </a:rPr>
              <a:t>Last mile</a:t>
            </a:r>
          </a:p>
          <a:p>
            <a:pPr eaLnBrk="1" hangingPunct="1"/>
            <a:r>
              <a:rPr lang="en-US" altLang="ru-RU" dirty="0">
                <a:solidFill>
                  <a:schemeClr val="bg1"/>
                </a:solidFill>
                <a:latin typeface="Montserrat Black" panose="00000A00000000000000" pitchFamily="2" charset="-52"/>
              </a:rPr>
              <a:t>9.5B </a:t>
            </a:r>
            <a:r>
              <a:rPr lang="en-US" altLang="en-US" dirty="0">
                <a:solidFill>
                  <a:schemeClr val="bg1"/>
                </a:solidFill>
                <a:latin typeface="Montserrat Black" panose="00000A00000000000000" pitchFamily="2" charset="-52"/>
                <a:sym typeface="+mn-ea"/>
              </a:rPr>
              <a:t>USD</a:t>
            </a:r>
            <a:endParaRPr lang="en-US" altLang="ru-RU" dirty="0">
              <a:solidFill>
                <a:schemeClr val="bg1"/>
              </a:solidFill>
              <a:latin typeface="Montserrat Black" panose="00000A00000000000000" pitchFamily="2" charset="-52"/>
            </a:endParaRPr>
          </a:p>
        </p:txBody>
      </p:sp>
      <p:sp>
        <p:nvSpPr>
          <p:cNvPr id="6154" name="Текстовое поле 8"/>
          <p:cNvSpPr txBox="1">
            <a:spLocks noChangeArrowheads="1"/>
          </p:cNvSpPr>
          <p:nvPr/>
        </p:nvSpPr>
        <p:spPr bwMode="auto">
          <a:xfrm>
            <a:off x="9616782" y="3016058"/>
            <a:ext cx="2341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dirty="0">
                <a:solidFill>
                  <a:schemeClr val="bg1"/>
                </a:solidFill>
                <a:latin typeface="Montserrat Black" panose="00000A00000000000000" pitchFamily="2" charset="-52"/>
              </a:rPr>
              <a:t>- 267,5</a:t>
            </a:r>
            <a:r>
              <a:rPr lang="en-US" altLang="en-US" dirty="0">
                <a:solidFill>
                  <a:schemeClr val="bg1"/>
                </a:solidFill>
                <a:latin typeface="Montserrat Black" panose="00000A00000000000000" pitchFamily="2" charset="-52"/>
              </a:rPr>
              <a:t>M USD</a:t>
            </a:r>
            <a:endParaRPr lang="ru-RU" altLang="en-US" dirty="0">
              <a:solidFill>
                <a:schemeClr val="bg1"/>
              </a:solidFill>
              <a:latin typeface="Montserrat Black" panose="00000A00000000000000" pitchFamily="2" charset="-52"/>
            </a:endParaRPr>
          </a:p>
          <a:p>
            <a:pPr eaLnBrk="1" hangingPunct="1"/>
            <a:r>
              <a:rPr lang="ru-RU" altLang="en-US" dirty="0">
                <a:solidFill>
                  <a:schemeClr val="bg1"/>
                </a:solidFill>
                <a:latin typeface="Montserrat Black" panose="00000A00000000000000" pitchFamily="2" charset="-52"/>
              </a:rPr>
              <a:t>- </a:t>
            </a:r>
            <a:r>
              <a:rPr lang="en-US" altLang="ru-RU" dirty="0">
                <a:solidFill>
                  <a:schemeClr val="bg1"/>
                </a:solidFill>
                <a:latin typeface="Montserrat Black" panose="00000A00000000000000" pitchFamily="2" charset="-52"/>
              </a:rPr>
              <a:t>18.7M </a:t>
            </a:r>
            <a:r>
              <a:rPr lang="en-US" altLang="en-US" dirty="0">
                <a:solidFill>
                  <a:schemeClr val="bg1"/>
                </a:solidFill>
                <a:latin typeface="Montserrat Black" panose="00000A00000000000000" pitchFamily="2" charset="-52"/>
                <a:sym typeface="+mn-ea"/>
              </a:rPr>
              <a:t>USD</a:t>
            </a:r>
            <a:endParaRPr lang="ru-RU" altLang="en-US" dirty="0">
              <a:solidFill>
                <a:schemeClr val="bg1"/>
              </a:solidFill>
              <a:latin typeface="Montserrat Black" panose="00000A00000000000000" pitchFamily="2" charset="-52"/>
            </a:endParaRPr>
          </a:p>
        </p:txBody>
      </p:sp>
      <p:pic>
        <p:nvPicPr>
          <p:cNvPr id="6155" name="Рисунок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9560" y="3353827"/>
            <a:ext cx="1868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Рисунок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89115" y="3009626"/>
            <a:ext cx="1638300" cy="35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Прямоугольник 14"/>
          <p:cNvSpPr>
            <a:spLocks noChangeArrowheads="1"/>
          </p:cNvSpPr>
          <p:nvPr/>
        </p:nvSpPr>
        <p:spPr bwMode="auto">
          <a:xfrm>
            <a:off x="8639744" y="2697650"/>
            <a:ext cx="1814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a:solidFill>
                  <a:schemeClr val="bg1"/>
                </a:solidFill>
                <a:latin typeface="Montserrat Black" panose="00000A00000000000000" pitchFamily="2" charset="-52"/>
              </a:rPr>
              <a:t>Конкуренты</a:t>
            </a:r>
          </a:p>
        </p:txBody>
      </p:sp>
      <p:sp>
        <p:nvSpPr>
          <p:cNvPr id="16" name="Скругленный прямоугольник 15"/>
          <p:cNvSpPr/>
          <p:nvPr/>
        </p:nvSpPr>
        <p:spPr>
          <a:xfrm>
            <a:off x="391278" y="305892"/>
            <a:ext cx="9036740" cy="1018989"/>
          </a:xfrm>
          <a:prstGeom prst="roundRect">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9" name="Скругленный прямоугольник 18"/>
          <p:cNvSpPr/>
          <p:nvPr/>
        </p:nvSpPr>
        <p:spPr>
          <a:xfrm>
            <a:off x="7517842" y="4820089"/>
            <a:ext cx="4028966" cy="1245310"/>
          </a:xfrm>
          <a:prstGeom prst="roundRect">
            <a:avLst/>
          </a:prstGeom>
          <a:solidFill>
            <a:srgbClr val="00B0F0">
              <a:alpha val="20000"/>
            </a:srgbClr>
          </a:solid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6164" name="Текстовое поле 6"/>
          <p:cNvSpPr txBox="1">
            <a:spLocks noChangeArrowheads="1"/>
          </p:cNvSpPr>
          <p:nvPr/>
        </p:nvSpPr>
        <p:spPr bwMode="auto">
          <a:xfrm>
            <a:off x="7649909" y="4938205"/>
            <a:ext cx="38626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400" dirty="0">
                <a:solidFill>
                  <a:schemeClr val="bg1"/>
                </a:solidFill>
                <a:latin typeface="Montserrat Black" panose="00000A00000000000000" pitchFamily="2" charset="-52"/>
              </a:rPr>
              <a:t>планируем взять 3%</a:t>
            </a:r>
          </a:p>
          <a:p>
            <a:pPr eaLnBrk="1" hangingPunct="1"/>
            <a:endParaRPr lang="ru-RU" altLang="ru-RU" dirty="0">
              <a:solidFill>
                <a:schemeClr val="bg1"/>
              </a:solidFill>
              <a:latin typeface="Montserrat Black" panose="00000A00000000000000" pitchFamily="2" charset="-52"/>
            </a:endParaRPr>
          </a:p>
          <a:p>
            <a:pPr eaLnBrk="1" hangingPunct="1"/>
            <a:r>
              <a:rPr lang="en-US" altLang="ru-RU" dirty="0">
                <a:solidFill>
                  <a:schemeClr val="bg1"/>
                </a:solidFill>
                <a:latin typeface="Montserrat Black" panose="00000A00000000000000" pitchFamily="2" charset="-52"/>
              </a:rPr>
              <a:t>278.5M</a:t>
            </a:r>
            <a:r>
              <a:rPr lang="ru-RU" altLang="ru-RU" dirty="0">
                <a:solidFill>
                  <a:schemeClr val="bg1"/>
                </a:solidFill>
                <a:latin typeface="Montserrat Black" panose="00000A00000000000000" pitchFamily="2" charset="-52"/>
              </a:rPr>
              <a:t> </a:t>
            </a:r>
            <a:r>
              <a:rPr lang="en-US" altLang="en-US" dirty="0">
                <a:solidFill>
                  <a:schemeClr val="bg1"/>
                </a:solidFill>
                <a:latin typeface="Montserrat Black" panose="00000A00000000000000" pitchFamily="2" charset="-52"/>
                <a:sym typeface="+mn-ea"/>
              </a:rPr>
              <a:t>USD </a:t>
            </a:r>
            <a:r>
              <a:rPr lang="ru-RU" altLang="en-US" dirty="0">
                <a:solidFill>
                  <a:schemeClr val="bg1"/>
                </a:solidFill>
                <a:latin typeface="Montserrat Black" panose="00000A00000000000000" pitchFamily="2" charset="-52"/>
                <a:sym typeface="+mn-ea"/>
              </a:rPr>
              <a:t>к 2028 году</a:t>
            </a:r>
            <a:endParaRPr lang="en-US" altLang="ru-RU" dirty="0">
              <a:solidFill>
                <a:schemeClr val="bg1"/>
              </a:solidFill>
              <a:latin typeface="Montserrat Black" panose="00000A00000000000000" pitchFamily="2" charset="-5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Текстовое поле 4"/>
          <p:cNvSpPr txBox="1">
            <a:spLocks noChangeArrowheads="1"/>
          </p:cNvSpPr>
          <p:nvPr/>
        </p:nvSpPr>
        <p:spPr bwMode="auto">
          <a:xfrm>
            <a:off x="492125" y="457200"/>
            <a:ext cx="3959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3200" dirty="0">
                <a:solidFill>
                  <a:schemeClr val="bg1"/>
                </a:solidFill>
                <a:latin typeface="Montserrat ExtraBold" panose="00000900000000000000" pitchFamily="2" charset="-52"/>
              </a:rPr>
              <a:t>Проблематика</a:t>
            </a:r>
          </a:p>
        </p:txBody>
      </p:sp>
      <p:sp>
        <p:nvSpPr>
          <p:cNvPr id="7" name="Скругленный прямоугольник 6"/>
          <p:cNvSpPr/>
          <p:nvPr/>
        </p:nvSpPr>
        <p:spPr>
          <a:xfrm>
            <a:off x="371475" y="337096"/>
            <a:ext cx="3787022" cy="82440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7174" name="Прямоугольник 2"/>
          <p:cNvSpPr>
            <a:spLocks noChangeArrowheads="1"/>
          </p:cNvSpPr>
          <p:nvPr/>
        </p:nvSpPr>
        <p:spPr bwMode="auto">
          <a:xfrm>
            <a:off x="371160" y="1551971"/>
            <a:ext cx="9212263" cy="49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lnSpc>
                <a:spcPct val="107000"/>
              </a:lnSpc>
              <a:spcAft>
                <a:spcPts val="800"/>
              </a:spcAft>
            </a:pPr>
            <a:r>
              <a:rPr lang="ru-RU" altLang="ru-RU" dirty="0">
                <a:solidFill>
                  <a:schemeClr val="bg1"/>
                </a:solidFill>
                <a:latin typeface="Montserrat SemiBold" pitchFamily="2" charset="-52"/>
                <a:ea typeface="Calibri" panose="020F0502020204030204" pitchFamily="34" charset="0"/>
                <a:cs typeface="Times New Roman" panose="02020603050405020304" pitchFamily="18" charset="0"/>
              </a:rPr>
              <a:t>В России зарегистрировано более 5,6 млн юридических лиц и 3,4 млн индивидуальных предпринимателей, занимающихся курьерской доставкой своей продукции. Ежегодно совершается около миллиарда доставок на сумму свыше 1,7 трлн рублей. Россияне активно пользуются услугами сервисов доставки, однако существует ряд проблем для бизнеса, который сам организует доставку своего товара:</a:t>
            </a:r>
          </a:p>
          <a:p>
            <a:pPr eaLnBrk="1" hangingPunct="1">
              <a:lnSpc>
                <a:spcPct val="107000"/>
              </a:lnSpc>
              <a:spcAft>
                <a:spcPts val="800"/>
              </a:spcAft>
            </a:pPr>
            <a:endParaRPr lang="ru-RU" altLang="ru-RU" sz="1600" dirty="0">
              <a:solidFill>
                <a:schemeClr val="bg1"/>
              </a:solidFill>
              <a:latin typeface="Montserrat ExtraBold" panose="00000900000000000000" pitchFamily="2" charset="-52"/>
              <a:ea typeface="Calibri" panose="020F0502020204030204" pitchFamily="34" charset="0"/>
              <a:cs typeface="Times New Roman" panose="02020603050405020304" pitchFamily="18" charset="0"/>
            </a:endParaRPr>
          </a:p>
          <a:p>
            <a:pPr eaLnBrk="1" hangingPunct="1">
              <a:lnSpc>
                <a:spcPct val="107000"/>
              </a:lnSpc>
              <a:spcAft>
                <a:spcPts val="800"/>
              </a:spcAft>
            </a:pPr>
            <a:endParaRPr lang="ru-RU" altLang="ru-RU" sz="1600" dirty="0">
              <a:solidFill>
                <a:schemeClr val="bg1"/>
              </a:solidFill>
              <a:latin typeface="Montserrat ExtraBold" panose="00000900000000000000" pitchFamily="2" charset="-52"/>
              <a:ea typeface="Calibri" panose="020F0502020204030204" pitchFamily="34" charset="0"/>
              <a:cs typeface="Times New Roman" panose="02020603050405020304" pitchFamily="18" charset="0"/>
            </a:endParaRPr>
          </a:p>
          <a:p>
            <a:pPr eaLnBrk="1" hangingPunct="1"/>
            <a:r>
              <a:rPr lang="ru-RU" altLang="ru-RU" sz="2400" b="1" dirty="0">
                <a:solidFill>
                  <a:schemeClr val="bg1"/>
                </a:solidFill>
                <a:latin typeface="Montserrat ExtraBold" panose="00000900000000000000" pitchFamily="2" charset="-52"/>
                <a:cs typeface="Calibri" panose="020F0502020204030204" pitchFamily="34" charset="0"/>
              </a:rPr>
              <a:t>Большие затраты на самостоятельное управление доставкой</a:t>
            </a:r>
            <a:r>
              <a:rPr lang="ru-RU" altLang="ru-RU" sz="2400" dirty="0">
                <a:solidFill>
                  <a:schemeClr val="bg1"/>
                </a:solidFill>
                <a:latin typeface="Montserrat ExtraBold" panose="00000900000000000000" pitchFamily="2" charset="-52"/>
                <a:cs typeface="Calibri" panose="020F0502020204030204" pitchFamily="34" charset="0"/>
              </a:rPr>
              <a:t> </a:t>
            </a:r>
          </a:p>
          <a:p>
            <a:pPr eaLnBrk="1" hangingPunct="1"/>
            <a:endParaRPr lang="ru-RU" altLang="ru-RU" sz="2400" dirty="0">
              <a:solidFill>
                <a:schemeClr val="bg1"/>
              </a:solidFill>
              <a:latin typeface="Montserrat ExtraBold" panose="00000900000000000000" pitchFamily="2" charset="-52"/>
              <a:cs typeface="Calibri" panose="020F0502020204030204" pitchFamily="34" charset="0"/>
            </a:endParaRPr>
          </a:p>
          <a:p>
            <a:pPr eaLnBrk="1" hangingPunct="1"/>
            <a:r>
              <a:rPr lang="ru-RU" altLang="ru-RU" sz="2400" b="1" dirty="0">
                <a:solidFill>
                  <a:schemeClr val="bg1"/>
                </a:solidFill>
                <a:latin typeface="Montserrat ExtraBold" panose="00000900000000000000" pitchFamily="2" charset="-52"/>
              </a:rPr>
              <a:t>Высокие комиссии ведущих агрегаторов</a:t>
            </a:r>
            <a:r>
              <a:rPr lang="ru-RU" altLang="ru-RU" sz="2400" dirty="0">
                <a:solidFill>
                  <a:schemeClr val="bg1"/>
                </a:solidFill>
                <a:latin typeface="Montserrat ExtraBold" panose="00000900000000000000" pitchFamily="2" charset="-52"/>
              </a:rPr>
              <a:t> </a:t>
            </a:r>
          </a:p>
          <a:p>
            <a:pPr eaLnBrk="1" hangingPunct="1"/>
            <a:endParaRPr lang="ru-RU" altLang="ru-RU" sz="2400" dirty="0">
              <a:solidFill>
                <a:schemeClr val="bg1"/>
              </a:solidFill>
              <a:latin typeface="Montserrat ExtraBold" panose="00000900000000000000" pitchFamily="2" charset="-52"/>
            </a:endParaRPr>
          </a:p>
          <a:p>
            <a:pPr eaLnBrk="1" hangingPunct="1"/>
            <a:r>
              <a:rPr lang="ru-RU" altLang="ru-RU" sz="2400" b="1" dirty="0">
                <a:solidFill>
                  <a:schemeClr val="bg1"/>
                </a:solidFill>
                <a:latin typeface="Montserrat ExtraBold" panose="00000900000000000000" pitchFamily="2" charset="-52"/>
              </a:rPr>
              <a:t>Нет универсального решения </a:t>
            </a:r>
            <a:endParaRPr lang="ru-RU" altLang="ru-RU" sz="3200" dirty="0">
              <a:solidFill>
                <a:schemeClr val="bg1"/>
              </a:solidFill>
              <a:latin typeface="Montserrat ExtraBold" panose="00000900000000000000" pitchFamily="2" charset="-52"/>
            </a:endParaRPr>
          </a:p>
        </p:txBody>
      </p:sp>
      <p:sp>
        <p:nvSpPr>
          <p:cNvPr id="10" name="Скругленный прямоугольник 9"/>
          <p:cNvSpPr/>
          <p:nvPr/>
        </p:nvSpPr>
        <p:spPr>
          <a:xfrm>
            <a:off x="311150" y="1428750"/>
            <a:ext cx="9366250" cy="2246735"/>
          </a:xfrm>
          <a:prstGeom prst="roundRect">
            <a:avLst>
              <a:gd name="adj" fmla="val 10505"/>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1" name="Скругленный прямоугольник 10"/>
          <p:cNvSpPr/>
          <p:nvPr/>
        </p:nvSpPr>
        <p:spPr>
          <a:xfrm>
            <a:off x="311150" y="4062835"/>
            <a:ext cx="9366251" cy="2394071"/>
          </a:xfrm>
          <a:prstGeom prst="roundRect">
            <a:avLst>
              <a:gd name="adj" fmla="val 8559"/>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7181" name="Рисунок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7350" y="3203575"/>
            <a:ext cx="307181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Прямоугольник 13"/>
          <p:cNvSpPr>
            <a:spLocks noChangeArrowheads="1"/>
          </p:cNvSpPr>
          <p:nvPr/>
        </p:nvSpPr>
        <p:spPr bwMode="auto">
          <a:xfrm rot="-252025">
            <a:off x="9601200" y="3403600"/>
            <a:ext cx="2693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sz="3200" b="1">
                <a:solidFill>
                  <a:srgbClr val="FC0011"/>
                </a:solidFill>
                <a:latin typeface="Montserrat ExtraBold" panose="00000900000000000000" pitchFamily="2" charset="-52"/>
              </a:rPr>
              <a:t>Attention!</a:t>
            </a:r>
            <a:endParaRPr lang="ru-RU" altLang="ru-RU" sz="3200">
              <a:solidFill>
                <a:srgbClr val="FC001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6"/>
          <p:cNvSpPr>
            <a:spLocks noChangeArrowheads="1"/>
          </p:cNvSpPr>
          <p:nvPr/>
        </p:nvSpPr>
        <p:spPr bwMode="auto">
          <a:xfrm>
            <a:off x="434975" y="1603375"/>
            <a:ext cx="98425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lnSpc>
                <a:spcPct val="107000"/>
              </a:lnSpc>
              <a:spcAft>
                <a:spcPts val="800"/>
              </a:spcAft>
            </a:pPr>
            <a:r>
              <a:rPr lang="ru-RU" altLang="ru-RU">
                <a:solidFill>
                  <a:schemeClr val="bg1"/>
                </a:solidFill>
                <a:latin typeface="Montserrat ExtraBold" panose="00000900000000000000" pitchFamily="2" charset="-52"/>
                <a:ea typeface="Calibri" panose="020F0502020204030204" pitchFamily="34" charset="0"/>
                <a:cs typeface="Times New Roman" panose="02020603050405020304" pitchFamily="18" charset="0"/>
              </a:rPr>
              <a:t>Сервис гиперлокальной экспресс-доставки Топ</a:t>
            </a:r>
            <a:r>
              <a:rPr lang="en-US" altLang="ru-RU">
                <a:solidFill>
                  <a:schemeClr val="bg1"/>
                </a:solidFill>
                <a:latin typeface="Montserrat ExtraBold" panose="00000900000000000000" pitchFamily="2" charset="-52"/>
                <a:ea typeface="Calibri" panose="020F0502020204030204" pitchFamily="34" charset="0"/>
                <a:cs typeface="Times New Roman" panose="02020603050405020304" pitchFamily="18" charset="0"/>
              </a:rPr>
              <a:t>Go</a:t>
            </a:r>
            <a:r>
              <a:rPr lang="ru-RU" altLang="ru-RU">
                <a:solidFill>
                  <a:schemeClr val="bg1"/>
                </a:solidFill>
                <a:latin typeface="Montserrat ExtraBold" panose="00000900000000000000" pitchFamily="2" charset="-52"/>
                <a:ea typeface="Calibri" panose="020F0502020204030204" pitchFamily="34" charset="0"/>
                <a:cs typeface="Times New Roman" panose="02020603050405020304" pitchFamily="18" charset="0"/>
              </a:rPr>
              <a:t>, который автоматизирует процесс работы с курьерами и заказами. </a:t>
            </a:r>
          </a:p>
          <a:p>
            <a:pPr eaLnBrk="1" hangingPunct="1">
              <a:lnSpc>
                <a:spcPct val="107000"/>
              </a:lnSpc>
              <a:spcAft>
                <a:spcPts val="800"/>
              </a:spcAft>
            </a:pPr>
            <a:endParaRPr lang="ru-RU" altLang="ru-RU" sz="2000">
              <a:solidFill>
                <a:schemeClr val="bg1"/>
              </a:solidFill>
              <a:latin typeface="Montserrat ExtraBold" panose="00000900000000000000" pitchFamily="2" charset="-52"/>
              <a:ea typeface="Calibri" panose="020F0502020204030204" pitchFamily="34" charset="0"/>
              <a:cs typeface="Times New Roman" panose="02020603050405020304" pitchFamily="18" charset="0"/>
            </a:endParaRPr>
          </a:p>
          <a:p>
            <a:pPr eaLnBrk="1" hangingPunct="1">
              <a:lnSpc>
                <a:spcPct val="107000"/>
              </a:lnSpc>
              <a:spcAft>
                <a:spcPts val="800"/>
              </a:spcAft>
            </a:pPr>
            <a:r>
              <a:rPr lang="ru-RU" altLang="ru-RU" sz="2400" b="1">
                <a:solidFill>
                  <a:schemeClr val="bg1"/>
                </a:solidFill>
                <a:latin typeface="Montserrat ExtraBold" panose="00000900000000000000" pitchFamily="2" charset="-52"/>
                <a:ea typeface="Calibri" panose="020F0502020204030204" pitchFamily="34" charset="0"/>
                <a:cs typeface="Times New Roman" panose="02020603050405020304" pitchFamily="18" charset="0"/>
              </a:rPr>
              <a:t>Повышаем эффективность и доход для всех участников нашей экосистемы</a:t>
            </a:r>
          </a:p>
          <a:p>
            <a:pPr eaLnBrk="1" hangingPunct="1">
              <a:lnSpc>
                <a:spcPct val="107000"/>
              </a:lnSpc>
              <a:spcAft>
                <a:spcPts val="800"/>
              </a:spcAft>
            </a:pPr>
            <a:endParaRPr lang="ru-RU" altLang="ru-RU" sz="2400">
              <a:solidFill>
                <a:schemeClr val="bg1"/>
              </a:solidFill>
              <a:latin typeface="Montserrat ExtraBold" panose="00000900000000000000" pitchFamily="2" charset="-52"/>
              <a:ea typeface="Calibri" panose="020F0502020204030204" pitchFamily="34" charset="0"/>
              <a:cs typeface="Times New Roman" panose="02020603050405020304" pitchFamily="18" charset="0"/>
            </a:endParaRPr>
          </a:p>
          <a:p>
            <a:pPr eaLnBrk="1" hangingPunct="1">
              <a:lnSpc>
                <a:spcPct val="107000"/>
              </a:lnSpc>
              <a:spcAft>
                <a:spcPts val="800"/>
              </a:spcAft>
            </a:pPr>
            <a:r>
              <a:rPr lang="ru-RU" altLang="ru-RU" sz="2400" b="1">
                <a:solidFill>
                  <a:schemeClr val="bg1"/>
                </a:solidFill>
                <a:latin typeface="Montserrat ExtraBold" panose="00000900000000000000" pitchFamily="2" charset="-52"/>
                <a:ea typeface="Calibri" panose="020F0502020204030204" pitchFamily="34" charset="0"/>
                <a:cs typeface="Times New Roman" panose="02020603050405020304" pitchFamily="18" charset="0"/>
              </a:rPr>
              <a:t>Гибко подходим к ценообразованию и SLA клиента</a:t>
            </a:r>
          </a:p>
          <a:p>
            <a:pPr eaLnBrk="1" hangingPunct="1">
              <a:lnSpc>
                <a:spcPct val="107000"/>
              </a:lnSpc>
              <a:spcAft>
                <a:spcPts val="800"/>
              </a:spcAft>
            </a:pPr>
            <a:endParaRPr lang="ru-RU" altLang="ru-RU" sz="2400">
              <a:solidFill>
                <a:schemeClr val="bg1"/>
              </a:solidFill>
              <a:latin typeface="Montserrat ExtraBold" panose="00000900000000000000" pitchFamily="2" charset="-52"/>
              <a:ea typeface="Calibri" panose="020F0502020204030204" pitchFamily="34" charset="0"/>
              <a:cs typeface="Times New Roman" panose="02020603050405020304" pitchFamily="18" charset="0"/>
            </a:endParaRPr>
          </a:p>
          <a:p>
            <a:pPr eaLnBrk="1" hangingPunct="1">
              <a:lnSpc>
                <a:spcPct val="107000"/>
              </a:lnSpc>
              <a:spcAft>
                <a:spcPts val="800"/>
              </a:spcAft>
            </a:pPr>
            <a:r>
              <a:rPr lang="ru-RU" altLang="ru-RU" sz="2400" b="1">
                <a:solidFill>
                  <a:schemeClr val="bg1"/>
                </a:solidFill>
                <a:latin typeface="Montserrat ExtraBold" panose="00000900000000000000" pitchFamily="2" charset="-52"/>
                <a:ea typeface="Calibri" panose="020F0502020204030204" pitchFamily="34" charset="0"/>
                <a:cs typeface="Times New Roman" panose="02020603050405020304" pitchFamily="18" charset="0"/>
              </a:rPr>
              <a:t>Полностью автоматизируем работу курьерской службы через API</a:t>
            </a:r>
            <a:endParaRPr lang="ru-RU" altLang="ru-RU" sz="2400">
              <a:solidFill>
                <a:schemeClr val="bg1"/>
              </a:solidFill>
              <a:latin typeface="Montserrat ExtraBold" panose="00000900000000000000" pitchFamily="2" charset="-52"/>
              <a:ea typeface="Calibri" panose="020F0502020204030204" pitchFamily="34" charset="0"/>
              <a:cs typeface="Times New Roman" panose="02020603050405020304" pitchFamily="18" charset="0"/>
            </a:endParaRPr>
          </a:p>
        </p:txBody>
      </p:sp>
      <p:sp>
        <p:nvSpPr>
          <p:cNvPr id="8195" name="Текстовое поле 4"/>
          <p:cNvSpPr txBox="1">
            <a:spLocks noChangeArrowheads="1"/>
          </p:cNvSpPr>
          <p:nvPr/>
        </p:nvSpPr>
        <p:spPr bwMode="auto">
          <a:xfrm>
            <a:off x="523875" y="406400"/>
            <a:ext cx="2308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3200">
                <a:solidFill>
                  <a:schemeClr val="bg1"/>
                </a:solidFill>
                <a:latin typeface="Montserrat ExtraBold" panose="00000900000000000000" pitchFamily="2" charset="-52"/>
              </a:rPr>
              <a:t>Решение</a:t>
            </a:r>
          </a:p>
        </p:txBody>
      </p:sp>
      <p:sp>
        <p:nvSpPr>
          <p:cNvPr id="11" name="Скругленный прямоугольник 10"/>
          <p:cNvSpPr/>
          <p:nvPr/>
        </p:nvSpPr>
        <p:spPr>
          <a:xfrm>
            <a:off x="387350" y="312242"/>
            <a:ext cx="2978150" cy="82440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 name="Скругленный прямоугольник 11"/>
          <p:cNvSpPr/>
          <p:nvPr/>
        </p:nvSpPr>
        <p:spPr>
          <a:xfrm>
            <a:off x="387350" y="1558836"/>
            <a:ext cx="8743950" cy="793750"/>
          </a:xfrm>
          <a:prstGeom prst="roundRect">
            <a:avLst>
              <a:gd name="adj" fmla="val 7166"/>
            </a:avLst>
          </a:prstGeom>
          <a:noFill/>
          <a:ln w="25400">
            <a:gradFill>
              <a:gsLst>
                <a:gs pos="0">
                  <a:srgbClr val="89DAFF"/>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8202"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67825" y="373063"/>
            <a:ext cx="27844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Скругленный прямоугольник 15"/>
          <p:cNvSpPr/>
          <p:nvPr/>
        </p:nvSpPr>
        <p:spPr>
          <a:xfrm>
            <a:off x="387350" y="2596152"/>
            <a:ext cx="10185400" cy="3366498"/>
          </a:xfrm>
          <a:prstGeom prst="roundRect">
            <a:avLst>
              <a:gd name="adj" fmla="val 5280"/>
            </a:avLst>
          </a:prstGeom>
          <a:noFill/>
          <a:ln w="25400">
            <a:gradFill>
              <a:gsLst>
                <a:gs pos="0">
                  <a:srgbClr val="00B0F0"/>
                </a:gs>
                <a:gs pos="100000">
                  <a:schemeClr val="bg1"/>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647700" y="258763"/>
            <a:ext cx="10515600" cy="1325562"/>
          </a:xfrm>
        </p:spPr>
        <p:txBody>
          <a:bodyPr/>
          <a:lstStyle/>
          <a:p>
            <a:r>
              <a:rPr lang="ru-RU" altLang="ru-RU">
                <a:solidFill>
                  <a:schemeClr val="bg1"/>
                </a:solidFill>
                <a:latin typeface="Montserrat Black" panose="00000A00000000000000" pitchFamily="2" charset="-52"/>
                <a:sym typeface="+mn-ea"/>
              </a:rPr>
              <a:t>Путь продукта</a:t>
            </a:r>
          </a:p>
        </p:txBody>
      </p:sp>
      <p:sp>
        <p:nvSpPr>
          <p:cNvPr id="6" name="Текстовое поле 5"/>
          <p:cNvSpPr txBox="1"/>
          <p:nvPr/>
        </p:nvSpPr>
        <p:spPr>
          <a:xfrm>
            <a:off x="484188" y="2540000"/>
            <a:ext cx="1462087" cy="862013"/>
          </a:xfrm>
          <a:prstGeom prst="rect">
            <a:avLst/>
          </a:prstGeom>
          <a:noFill/>
        </p:spPr>
        <p:txBody>
          <a:bodyPr>
            <a:spAutoFit/>
          </a:bodyPr>
          <a:lstStyle/>
          <a:p>
            <a:pPr eaLnBrk="1" fontAlgn="auto" hangingPunct="1">
              <a:spcBef>
                <a:spcPts val="0"/>
              </a:spcBef>
              <a:spcAft>
                <a:spcPts val="0"/>
              </a:spcAft>
              <a:defRPr/>
            </a:pPr>
            <a:r>
              <a:rPr lang="ru-RU" altLang="en-US" dirty="0">
                <a:solidFill>
                  <a:schemeClr val="bg1"/>
                </a:solidFill>
                <a:latin typeface="Montserrat ExtraBold" panose="00000900000000000000" pitchFamily="2" charset="-52"/>
                <a:ea typeface="+mn-ea"/>
                <a:cs typeface="+mn-cs"/>
              </a:rPr>
              <a:t>идея</a:t>
            </a:r>
          </a:p>
          <a:p>
            <a:pPr eaLnBrk="1" fontAlgn="auto" hangingPunct="1">
              <a:spcBef>
                <a:spcPts val="0"/>
              </a:spcBef>
              <a:spcAft>
                <a:spcPts val="0"/>
              </a:spcAft>
              <a:defRPr/>
            </a:pPr>
            <a:r>
              <a:rPr lang="ru-RU" altLang="en-US" sz="1400" dirty="0">
                <a:solidFill>
                  <a:schemeClr val="bg1">
                    <a:lumMod val="50000"/>
                  </a:schemeClr>
                </a:solidFill>
                <a:latin typeface="Montserrat ExtraBold" panose="00000900000000000000" pitchFamily="2" charset="-52"/>
                <a:ea typeface="+mn-ea"/>
                <a:cs typeface="+mn-cs"/>
              </a:rPr>
              <a:t>март 2022</a:t>
            </a:r>
            <a:br>
              <a:rPr lang="ru-RU" altLang="en-US" dirty="0">
                <a:solidFill>
                  <a:schemeClr val="bg1"/>
                </a:solidFill>
                <a:latin typeface="Montserrat ExtraBold" panose="00000900000000000000" pitchFamily="2" charset="-52"/>
                <a:ea typeface="+mn-ea"/>
                <a:cs typeface="+mn-cs"/>
              </a:rPr>
            </a:br>
            <a:endParaRPr lang="ru-RU" altLang="en-US" dirty="0">
              <a:solidFill>
                <a:schemeClr val="bg1"/>
              </a:solidFill>
              <a:latin typeface="Montserrat ExtraBold" panose="00000900000000000000" pitchFamily="2" charset="-52"/>
              <a:ea typeface="+mn-ea"/>
              <a:cs typeface="+mn-cs"/>
            </a:endParaRPr>
          </a:p>
        </p:txBody>
      </p:sp>
      <p:sp>
        <p:nvSpPr>
          <p:cNvPr id="7" name="Текстовое поле 6"/>
          <p:cNvSpPr txBox="1"/>
          <p:nvPr/>
        </p:nvSpPr>
        <p:spPr>
          <a:xfrm>
            <a:off x="1004888" y="3705225"/>
            <a:ext cx="2540000" cy="862013"/>
          </a:xfrm>
          <a:prstGeom prst="rect">
            <a:avLst/>
          </a:prstGeom>
          <a:noFill/>
        </p:spPr>
        <p:txBody>
          <a:bodyPr>
            <a:spAutoFit/>
          </a:bodyPr>
          <a:lstStyle/>
          <a:p>
            <a:pPr eaLnBrk="1" fontAlgn="auto" hangingPunct="1">
              <a:spcBef>
                <a:spcPts val="0"/>
              </a:spcBef>
              <a:spcAft>
                <a:spcPts val="0"/>
              </a:spcAft>
              <a:defRPr/>
            </a:pPr>
            <a:r>
              <a:rPr lang="ru-RU" altLang="en-US" sz="1400" dirty="0">
                <a:solidFill>
                  <a:schemeClr val="bg1">
                    <a:lumMod val="65000"/>
                  </a:schemeClr>
                </a:solidFill>
                <a:latin typeface="Montserrat ExtraBold" panose="00000900000000000000" pitchFamily="2" charset="-52"/>
                <a:ea typeface="+mn-ea"/>
                <a:cs typeface="+mn-cs"/>
              </a:rPr>
              <a:t>Май 2022</a:t>
            </a:r>
          </a:p>
          <a:p>
            <a:pPr eaLnBrk="1" fontAlgn="auto" hangingPunct="1">
              <a:spcBef>
                <a:spcPts val="0"/>
              </a:spcBef>
              <a:spcAft>
                <a:spcPts val="0"/>
              </a:spcAft>
              <a:defRPr/>
            </a:pPr>
            <a:r>
              <a:rPr lang="ru-RU" altLang="en-US" dirty="0">
                <a:solidFill>
                  <a:schemeClr val="bg1"/>
                </a:solidFill>
                <a:latin typeface="Montserrat ExtraBold" panose="00000900000000000000" pitchFamily="2" charset="-52"/>
                <a:ea typeface="+mn-ea"/>
                <a:cs typeface="+mn-cs"/>
              </a:rPr>
              <a:t>Начало разработки  </a:t>
            </a:r>
            <a:endParaRPr lang="en-US" altLang="en-US" dirty="0">
              <a:solidFill>
                <a:schemeClr val="bg1"/>
              </a:solidFill>
              <a:latin typeface="Montserrat ExtraBold" panose="00000900000000000000" pitchFamily="2" charset="-52"/>
              <a:ea typeface="+mn-ea"/>
              <a:cs typeface="+mn-cs"/>
            </a:endParaRPr>
          </a:p>
        </p:txBody>
      </p:sp>
      <p:sp>
        <p:nvSpPr>
          <p:cNvPr id="8" name="Текстовое поле 7"/>
          <p:cNvSpPr txBox="1"/>
          <p:nvPr/>
        </p:nvSpPr>
        <p:spPr>
          <a:xfrm>
            <a:off x="2012950" y="2538413"/>
            <a:ext cx="1819275" cy="522287"/>
          </a:xfrm>
          <a:prstGeom prst="rect">
            <a:avLst/>
          </a:prstGeom>
          <a:noFill/>
        </p:spPr>
        <p:txBody>
          <a:bodyPr/>
          <a:lstStyle/>
          <a:p>
            <a:pPr eaLnBrk="1" fontAlgn="auto" hangingPunct="1">
              <a:spcBef>
                <a:spcPts val="0"/>
              </a:spcBef>
              <a:spcAft>
                <a:spcPts val="0"/>
              </a:spcAft>
              <a:defRPr/>
            </a:pPr>
            <a:r>
              <a:rPr lang="en-US" altLang="en-US" dirty="0">
                <a:solidFill>
                  <a:schemeClr val="bg1"/>
                </a:solidFill>
                <a:latin typeface="Montserrat ExtraBold" panose="00000900000000000000" pitchFamily="2" charset="-52"/>
                <a:ea typeface="+mn-ea"/>
                <a:cs typeface="+mn-cs"/>
              </a:rPr>
              <a:t>MVP</a:t>
            </a:r>
            <a:endParaRPr lang="ru-RU" altLang="en-US" dirty="0">
              <a:solidFill>
                <a:schemeClr val="bg1"/>
              </a:solidFill>
              <a:latin typeface="Montserrat ExtraBold" panose="00000900000000000000" pitchFamily="2" charset="-52"/>
              <a:ea typeface="+mn-ea"/>
              <a:cs typeface="+mn-cs"/>
            </a:endParaRPr>
          </a:p>
          <a:p>
            <a:pPr eaLnBrk="1" fontAlgn="auto" hangingPunct="1">
              <a:spcBef>
                <a:spcPts val="0"/>
              </a:spcBef>
              <a:spcAft>
                <a:spcPts val="0"/>
              </a:spcAft>
              <a:defRPr/>
            </a:pPr>
            <a:r>
              <a:rPr lang="ru-RU" altLang="en-US" sz="1400" dirty="0">
                <a:solidFill>
                  <a:schemeClr val="bg1">
                    <a:lumMod val="50000"/>
                  </a:schemeClr>
                </a:solidFill>
                <a:latin typeface="Montserrat ExtraBold" panose="00000900000000000000" pitchFamily="2" charset="-52"/>
                <a:ea typeface="+mn-ea"/>
                <a:cs typeface="+mn-cs"/>
              </a:rPr>
              <a:t>ноябрь 2022</a:t>
            </a:r>
          </a:p>
        </p:txBody>
      </p:sp>
      <p:sp>
        <p:nvSpPr>
          <p:cNvPr id="9" name="Текстовое поле 8"/>
          <p:cNvSpPr txBox="1"/>
          <p:nvPr/>
        </p:nvSpPr>
        <p:spPr>
          <a:xfrm>
            <a:off x="2955925" y="3968750"/>
            <a:ext cx="2120900" cy="584200"/>
          </a:xfrm>
          <a:prstGeom prst="rect">
            <a:avLst/>
          </a:prstGeom>
          <a:noFill/>
        </p:spPr>
        <p:txBody>
          <a:bodyPr>
            <a:spAutoFit/>
          </a:bodyPr>
          <a:lstStyle/>
          <a:p>
            <a:pPr eaLnBrk="1" fontAlgn="auto" hangingPunct="1">
              <a:spcBef>
                <a:spcPts val="0"/>
              </a:spcBef>
              <a:spcAft>
                <a:spcPts val="0"/>
              </a:spcAft>
              <a:defRPr/>
            </a:pPr>
            <a:r>
              <a:rPr lang="ru-RU" altLang="en-US" sz="1400" dirty="0">
                <a:solidFill>
                  <a:schemeClr val="bg1">
                    <a:lumMod val="65000"/>
                  </a:schemeClr>
                </a:solidFill>
                <a:latin typeface="Montserrat ExtraBold" panose="00000900000000000000" pitchFamily="2" charset="-52"/>
                <a:ea typeface="+mn-ea"/>
                <a:cs typeface="+mn-cs"/>
              </a:rPr>
              <a:t>декабрь 2022</a:t>
            </a:r>
          </a:p>
          <a:p>
            <a:pPr eaLnBrk="1" fontAlgn="auto" hangingPunct="1">
              <a:spcBef>
                <a:spcPts val="0"/>
              </a:spcBef>
              <a:spcAft>
                <a:spcPts val="0"/>
              </a:spcAft>
              <a:defRPr/>
            </a:pPr>
            <a:r>
              <a:rPr lang="ru-RU" altLang="en-US" dirty="0">
                <a:solidFill>
                  <a:schemeClr val="bg1"/>
                </a:solidFill>
                <a:latin typeface="Montserrat ExtraBold" panose="00000900000000000000" pitchFamily="2" charset="-52"/>
                <a:ea typeface="+mn-ea"/>
                <a:cs typeface="+mn-cs"/>
              </a:rPr>
              <a:t>первый заказ</a:t>
            </a:r>
          </a:p>
        </p:txBody>
      </p:sp>
      <p:sp>
        <p:nvSpPr>
          <p:cNvPr id="10" name="Текстовое поле 9"/>
          <p:cNvSpPr txBox="1"/>
          <p:nvPr/>
        </p:nvSpPr>
        <p:spPr>
          <a:xfrm>
            <a:off x="6884988" y="2554288"/>
            <a:ext cx="1868487" cy="860425"/>
          </a:xfrm>
          <a:prstGeom prst="rect">
            <a:avLst/>
          </a:prstGeom>
          <a:noFill/>
        </p:spPr>
        <p:txBody>
          <a:bodyPr>
            <a:spAutoFit/>
          </a:bodyPr>
          <a:lstStyle/>
          <a:p>
            <a:pPr eaLnBrk="1" fontAlgn="auto" hangingPunct="1">
              <a:spcBef>
                <a:spcPts val="0"/>
              </a:spcBef>
              <a:spcAft>
                <a:spcPts val="0"/>
              </a:spcAft>
              <a:defRPr/>
            </a:pPr>
            <a:r>
              <a:rPr lang="ru-RU" altLang="en-US" dirty="0" err="1">
                <a:solidFill>
                  <a:schemeClr val="bg1"/>
                </a:solidFill>
                <a:latin typeface="Montserrat ExtraBold" panose="00000900000000000000" pitchFamily="2" charset="-52"/>
                <a:ea typeface="+mn-ea"/>
                <a:cs typeface="+mn-cs"/>
              </a:rPr>
              <a:t>Сколково</a:t>
            </a:r>
            <a:endParaRPr lang="ru-RU" altLang="en-US" dirty="0">
              <a:solidFill>
                <a:schemeClr val="bg1"/>
              </a:solidFill>
              <a:latin typeface="Montserrat ExtraBold" panose="00000900000000000000" pitchFamily="2" charset="-52"/>
              <a:ea typeface="+mn-ea"/>
              <a:cs typeface="+mn-cs"/>
            </a:endParaRPr>
          </a:p>
          <a:p>
            <a:pPr eaLnBrk="1" fontAlgn="auto" hangingPunct="1">
              <a:spcBef>
                <a:spcPts val="0"/>
              </a:spcBef>
              <a:spcAft>
                <a:spcPts val="0"/>
              </a:spcAft>
              <a:defRPr/>
            </a:pPr>
            <a:r>
              <a:rPr lang="ru-RU" altLang="en-US" sz="1400" dirty="0">
                <a:solidFill>
                  <a:schemeClr val="bg1">
                    <a:lumMod val="65000"/>
                  </a:schemeClr>
                </a:solidFill>
                <a:latin typeface="Montserrat ExtraBold" panose="00000900000000000000" pitchFamily="2" charset="-52"/>
                <a:ea typeface="+mn-ea"/>
                <a:cs typeface="+mn-cs"/>
              </a:rPr>
              <a:t>март 2024</a:t>
            </a:r>
          </a:p>
          <a:p>
            <a:pPr eaLnBrk="1" fontAlgn="auto" hangingPunct="1">
              <a:spcBef>
                <a:spcPts val="0"/>
              </a:spcBef>
              <a:spcAft>
                <a:spcPts val="0"/>
              </a:spcAft>
              <a:defRPr/>
            </a:pPr>
            <a:endParaRPr lang="ru-RU" altLang="en-US" dirty="0">
              <a:solidFill>
                <a:schemeClr val="bg1"/>
              </a:solidFill>
              <a:latin typeface="Montserrat ExtraBold" panose="00000900000000000000" pitchFamily="2" charset="-52"/>
              <a:ea typeface="+mn-ea"/>
              <a:cs typeface="+mn-cs"/>
            </a:endParaRPr>
          </a:p>
        </p:txBody>
      </p:sp>
      <p:sp>
        <p:nvSpPr>
          <p:cNvPr id="11" name="Текстовое поле 10"/>
          <p:cNvSpPr txBox="1"/>
          <p:nvPr/>
        </p:nvSpPr>
        <p:spPr>
          <a:xfrm>
            <a:off x="3662363" y="2525713"/>
            <a:ext cx="3124200" cy="501650"/>
          </a:xfrm>
          <a:prstGeom prst="rect">
            <a:avLst/>
          </a:prstGeom>
          <a:noFill/>
        </p:spPr>
        <p:txBody>
          <a:bodyPr/>
          <a:lstStyle/>
          <a:p>
            <a:pPr eaLnBrk="1" fontAlgn="auto" hangingPunct="1">
              <a:spcBef>
                <a:spcPts val="0"/>
              </a:spcBef>
              <a:spcAft>
                <a:spcPts val="0"/>
              </a:spcAft>
              <a:defRPr/>
            </a:pPr>
            <a:r>
              <a:rPr lang="ru-RU" altLang="en-US" dirty="0">
                <a:solidFill>
                  <a:schemeClr val="bg1"/>
                </a:solidFill>
                <a:latin typeface="Montserrat ExtraBold" panose="00000900000000000000" pitchFamily="2" charset="-52"/>
                <a:ea typeface="+mn-ea"/>
                <a:cs typeface="+mn-cs"/>
              </a:rPr>
              <a:t>Точка безубыточности</a:t>
            </a:r>
          </a:p>
          <a:p>
            <a:pPr eaLnBrk="1" fontAlgn="auto" hangingPunct="1">
              <a:spcBef>
                <a:spcPts val="0"/>
              </a:spcBef>
              <a:spcAft>
                <a:spcPts val="0"/>
              </a:spcAft>
              <a:defRPr/>
            </a:pPr>
            <a:r>
              <a:rPr lang="ru-RU" altLang="en-US" sz="1400" dirty="0">
                <a:solidFill>
                  <a:schemeClr val="bg1">
                    <a:lumMod val="65000"/>
                  </a:schemeClr>
                </a:solidFill>
                <a:latin typeface="Montserrat ExtraBold" panose="00000900000000000000" pitchFamily="2" charset="-52"/>
                <a:ea typeface="+mn-ea"/>
                <a:cs typeface="+mn-cs"/>
              </a:rPr>
              <a:t>октябрь 2023</a:t>
            </a:r>
          </a:p>
        </p:txBody>
      </p:sp>
      <p:sp>
        <p:nvSpPr>
          <p:cNvPr id="12" name="Текстовое поле 11"/>
          <p:cNvSpPr txBox="1"/>
          <p:nvPr/>
        </p:nvSpPr>
        <p:spPr>
          <a:xfrm>
            <a:off x="7499350" y="3697288"/>
            <a:ext cx="2249488" cy="690562"/>
          </a:xfrm>
          <a:prstGeom prst="rect">
            <a:avLst/>
          </a:prstGeom>
          <a:noFill/>
        </p:spPr>
        <p:txBody>
          <a:bodyPr/>
          <a:lstStyle/>
          <a:p>
            <a:pPr eaLnBrk="1" fontAlgn="auto" hangingPunct="1">
              <a:spcBef>
                <a:spcPts val="0"/>
              </a:spcBef>
              <a:spcAft>
                <a:spcPts val="0"/>
              </a:spcAft>
              <a:defRPr/>
            </a:pPr>
            <a:r>
              <a:rPr lang="ru-RU" altLang="en-US" sz="1400" dirty="0">
                <a:solidFill>
                  <a:schemeClr val="bg1">
                    <a:lumMod val="65000"/>
                  </a:schemeClr>
                </a:solidFill>
                <a:latin typeface="Montserrat ExtraBold" panose="00000900000000000000" pitchFamily="2" charset="-52"/>
                <a:ea typeface="+mn-ea"/>
                <a:cs typeface="+mn-cs"/>
              </a:rPr>
              <a:t>май 2024</a:t>
            </a:r>
          </a:p>
          <a:p>
            <a:pPr eaLnBrk="1" fontAlgn="auto" hangingPunct="1">
              <a:spcBef>
                <a:spcPts val="0"/>
              </a:spcBef>
              <a:spcAft>
                <a:spcPts val="0"/>
              </a:spcAft>
              <a:defRPr/>
            </a:pPr>
            <a:r>
              <a:rPr lang="ru-RU" altLang="en-US" dirty="0">
                <a:solidFill>
                  <a:schemeClr val="bg1"/>
                </a:solidFill>
                <a:latin typeface="Montserrat ExtraBold" panose="00000900000000000000" pitchFamily="2" charset="-52"/>
                <a:ea typeface="+mn-ea"/>
                <a:cs typeface="+mn-cs"/>
              </a:rPr>
              <a:t>полная окупаемость</a:t>
            </a:r>
          </a:p>
        </p:txBody>
      </p:sp>
      <p:sp>
        <p:nvSpPr>
          <p:cNvPr id="13" name="Текстовое поле 12"/>
          <p:cNvSpPr txBox="1"/>
          <p:nvPr/>
        </p:nvSpPr>
        <p:spPr>
          <a:xfrm>
            <a:off x="5251450" y="3956050"/>
            <a:ext cx="2073275" cy="585788"/>
          </a:xfrm>
          <a:prstGeom prst="rect">
            <a:avLst/>
          </a:prstGeom>
          <a:noFill/>
        </p:spPr>
        <p:txBody>
          <a:bodyPr>
            <a:spAutoFit/>
          </a:bodyPr>
          <a:lstStyle/>
          <a:p>
            <a:pPr eaLnBrk="1" fontAlgn="auto" hangingPunct="1">
              <a:spcBef>
                <a:spcPts val="0"/>
              </a:spcBef>
              <a:spcAft>
                <a:spcPts val="0"/>
              </a:spcAft>
              <a:defRPr/>
            </a:pPr>
            <a:r>
              <a:rPr lang="ru-RU" altLang="en-US" sz="1400" dirty="0">
                <a:solidFill>
                  <a:schemeClr val="bg1">
                    <a:lumMod val="65000"/>
                  </a:schemeClr>
                </a:solidFill>
                <a:latin typeface="Montserrat ExtraBold" panose="00000900000000000000" pitchFamily="2" charset="-52"/>
                <a:ea typeface="+mn-ea"/>
                <a:cs typeface="+mn-cs"/>
              </a:rPr>
              <a:t>февраль 2024</a:t>
            </a:r>
          </a:p>
          <a:p>
            <a:pPr eaLnBrk="1" fontAlgn="auto" hangingPunct="1">
              <a:spcBef>
                <a:spcPts val="0"/>
              </a:spcBef>
              <a:spcAft>
                <a:spcPts val="0"/>
              </a:spcAft>
              <a:defRPr/>
            </a:pPr>
            <a:r>
              <a:rPr lang="ru-RU" altLang="en-US" dirty="0">
                <a:solidFill>
                  <a:schemeClr val="bg1"/>
                </a:solidFill>
                <a:latin typeface="Montserrat ExtraBold" panose="00000900000000000000" pitchFamily="2" charset="-52"/>
                <a:ea typeface="+mn-ea"/>
                <a:cs typeface="+mn-cs"/>
              </a:rPr>
              <a:t>1 млн заказов</a:t>
            </a:r>
          </a:p>
        </p:txBody>
      </p:sp>
      <p:sp>
        <p:nvSpPr>
          <p:cNvPr id="14" name="Текстовое поле 13"/>
          <p:cNvSpPr txBox="1"/>
          <p:nvPr/>
        </p:nvSpPr>
        <p:spPr>
          <a:xfrm>
            <a:off x="8732838" y="2517775"/>
            <a:ext cx="2030412" cy="862013"/>
          </a:xfrm>
          <a:prstGeom prst="rect">
            <a:avLst/>
          </a:prstGeom>
          <a:noFill/>
        </p:spPr>
        <p:txBody>
          <a:bodyPr>
            <a:spAutoFit/>
          </a:bodyPr>
          <a:lstStyle/>
          <a:p>
            <a:pPr eaLnBrk="1" fontAlgn="auto" hangingPunct="1">
              <a:spcBef>
                <a:spcPts val="0"/>
              </a:spcBef>
              <a:spcAft>
                <a:spcPts val="0"/>
              </a:spcAft>
              <a:defRPr/>
            </a:pPr>
            <a:r>
              <a:rPr lang="ru-RU" altLang="en-US" dirty="0">
                <a:solidFill>
                  <a:schemeClr val="bg1"/>
                </a:solidFill>
                <a:latin typeface="Montserrat ExtraBold" panose="00000900000000000000" pitchFamily="2" charset="-52"/>
                <a:ea typeface="+mn-ea"/>
                <a:cs typeface="+mn-cs"/>
              </a:rPr>
              <a:t>5 млн заказов</a:t>
            </a:r>
          </a:p>
          <a:p>
            <a:pPr eaLnBrk="1" fontAlgn="auto" hangingPunct="1">
              <a:spcBef>
                <a:spcPts val="0"/>
              </a:spcBef>
              <a:spcAft>
                <a:spcPts val="0"/>
              </a:spcAft>
              <a:defRPr/>
            </a:pPr>
            <a:r>
              <a:rPr lang="ru-RU" altLang="en-US" sz="1400" dirty="0">
                <a:solidFill>
                  <a:schemeClr val="bg1">
                    <a:lumMod val="65000"/>
                  </a:schemeClr>
                </a:solidFill>
                <a:latin typeface="Montserrat ExtraBold" panose="00000900000000000000" pitchFamily="2" charset="-52"/>
                <a:ea typeface="+mn-ea"/>
                <a:cs typeface="+mn-cs"/>
              </a:rPr>
              <a:t>Март 2025</a:t>
            </a:r>
          </a:p>
          <a:p>
            <a:pPr eaLnBrk="1" fontAlgn="auto" hangingPunct="1">
              <a:spcBef>
                <a:spcPts val="0"/>
              </a:spcBef>
              <a:spcAft>
                <a:spcPts val="0"/>
              </a:spcAft>
              <a:defRPr/>
            </a:pPr>
            <a:endParaRPr lang="ru-RU" altLang="en-US" dirty="0">
              <a:solidFill>
                <a:schemeClr val="bg1"/>
              </a:solidFill>
              <a:latin typeface="Montserrat ExtraBold" panose="00000900000000000000" pitchFamily="2" charset="-52"/>
              <a:ea typeface="+mn-ea"/>
              <a:cs typeface="+mn-cs"/>
            </a:endParaRPr>
          </a:p>
        </p:txBody>
      </p:sp>
      <p:sp>
        <p:nvSpPr>
          <p:cNvPr id="15" name="Текстовое поле 14"/>
          <p:cNvSpPr txBox="1"/>
          <p:nvPr/>
        </p:nvSpPr>
        <p:spPr>
          <a:xfrm>
            <a:off x="9631363" y="3967163"/>
            <a:ext cx="2790825" cy="690562"/>
          </a:xfrm>
          <a:prstGeom prst="rect">
            <a:avLst/>
          </a:prstGeom>
          <a:noFill/>
        </p:spPr>
        <p:txBody>
          <a:bodyPr/>
          <a:lstStyle/>
          <a:p>
            <a:pPr eaLnBrk="1" fontAlgn="auto" hangingPunct="1">
              <a:spcBef>
                <a:spcPts val="0"/>
              </a:spcBef>
              <a:spcAft>
                <a:spcPts val="0"/>
              </a:spcAft>
              <a:defRPr/>
            </a:pPr>
            <a:r>
              <a:rPr lang="ru-RU" altLang="en-US" sz="1400" dirty="0">
                <a:solidFill>
                  <a:schemeClr val="bg1">
                    <a:lumMod val="65000"/>
                  </a:schemeClr>
                </a:solidFill>
                <a:latin typeface="Montserrat ExtraBold" panose="00000900000000000000" pitchFamily="2" charset="-52"/>
                <a:ea typeface="+mn-ea"/>
                <a:cs typeface="+mn-cs"/>
              </a:rPr>
              <a:t>май 2025</a:t>
            </a:r>
          </a:p>
          <a:p>
            <a:pPr eaLnBrk="1" fontAlgn="auto" hangingPunct="1">
              <a:spcBef>
                <a:spcPts val="0"/>
              </a:spcBef>
              <a:spcAft>
                <a:spcPts val="0"/>
              </a:spcAft>
              <a:defRPr/>
            </a:pPr>
            <a:r>
              <a:rPr lang="en-US" altLang="en-US" dirty="0">
                <a:solidFill>
                  <a:schemeClr val="bg1"/>
                </a:solidFill>
                <a:latin typeface="Montserrat ExtraBold" panose="00000900000000000000" pitchFamily="2" charset="-52"/>
                <a:ea typeface="+mn-ea"/>
                <a:cs typeface="+mn-cs"/>
              </a:rPr>
              <a:t>IT </a:t>
            </a:r>
            <a:r>
              <a:rPr lang="ru-RU" altLang="en-US" dirty="0">
                <a:solidFill>
                  <a:schemeClr val="bg1"/>
                </a:solidFill>
                <a:latin typeface="Montserrat ExtraBold" panose="00000900000000000000" pitchFamily="2" charset="-52"/>
                <a:ea typeface="+mn-ea"/>
                <a:cs typeface="+mn-cs"/>
              </a:rPr>
              <a:t>аккредитация</a:t>
            </a:r>
          </a:p>
        </p:txBody>
      </p:sp>
      <p:sp>
        <p:nvSpPr>
          <p:cNvPr id="3" name="Скругленный прямоугольник 2"/>
          <p:cNvSpPr/>
          <p:nvPr/>
        </p:nvSpPr>
        <p:spPr>
          <a:xfrm>
            <a:off x="4678326" y="5242411"/>
            <a:ext cx="7249317" cy="1342390"/>
          </a:xfrm>
          <a:prstGeom prst="roundRect">
            <a:avLst/>
          </a:prstGeom>
          <a:solidFill>
            <a:srgbClr val="FF0000">
              <a:alpha val="0"/>
            </a:srgbClr>
          </a:solidFill>
          <a:ln w="25400">
            <a:gradFill>
              <a:gsLst>
                <a:gs pos="0">
                  <a:srgbClr val="FF9797"/>
                </a:gs>
                <a:gs pos="100000">
                  <a:srgbClr val="2066D6"/>
                </a:gs>
              </a:gsLst>
              <a:lin ang="4800000" scaled="0"/>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en-US" altLang="en-US" dirty="0">
                <a:solidFill>
                  <a:schemeClr val="bg1"/>
                </a:solidFill>
                <a:latin typeface="Montserrat Black" panose="00000A00000000000000" pitchFamily="2" charset="-52"/>
              </a:rPr>
              <a:t>IT </a:t>
            </a:r>
            <a:r>
              <a:rPr lang="ru-RU" altLang="en-US" dirty="0">
                <a:solidFill>
                  <a:schemeClr val="bg1"/>
                </a:solidFill>
                <a:latin typeface="Montserrat Black" panose="00000A00000000000000" pitchFamily="2" charset="-52"/>
              </a:rPr>
              <a:t>аккредитация дает возможность получения:</a:t>
            </a:r>
            <a:br>
              <a:rPr lang="ru-RU" altLang="en-US" dirty="0">
                <a:solidFill>
                  <a:schemeClr val="bg1"/>
                </a:solidFill>
                <a:latin typeface="Montserrat Black" panose="00000A00000000000000" pitchFamily="2" charset="-52"/>
              </a:rPr>
            </a:br>
            <a:r>
              <a:rPr lang="ru-RU" altLang="en-US" dirty="0">
                <a:solidFill>
                  <a:schemeClr val="bg1"/>
                </a:solidFill>
                <a:latin typeface="Montserrat SemiBold" panose="00000700000000000000" pitchFamily="2" charset="-52"/>
              </a:rPr>
              <a:t>- государственных грантов на развитие </a:t>
            </a:r>
            <a:r>
              <a:rPr lang="en-US" altLang="en-US" dirty="0">
                <a:solidFill>
                  <a:schemeClr val="bg1"/>
                </a:solidFill>
                <a:latin typeface="Montserrat SemiBold" panose="00000700000000000000" pitchFamily="2" charset="-52"/>
              </a:rPr>
              <a:t>IT </a:t>
            </a:r>
            <a:r>
              <a:rPr lang="ru-RU" altLang="en-US" dirty="0">
                <a:solidFill>
                  <a:schemeClr val="bg1"/>
                </a:solidFill>
                <a:latin typeface="Montserrat SemiBold" panose="00000700000000000000" pitchFamily="2" charset="-52"/>
              </a:rPr>
              <a:t>сферы</a:t>
            </a:r>
          </a:p>
          <a:p>
            <a:pPr algn="ctr" eaLnBrk="1" fontAlgn="auto" hangingPunct="1">
              <a:spcBef>
                <a:spcPts val="0"/>
              </a:spcBef>
              <a:spcAft>
                <a:spcPts val="0"/>
              </a:spcAft>
              <a:defRPr/>
            </a:pPr>
            <a:r>
              <a:rPr lang="ru-RU" altLang="en-US" dirty="0">
                <a:solidFill>
                  <a:schemeClr val="bg1"/>
                </a:solidFill>
                <a:latin typeface="Montserrat SemiBold" panose="00000700000000000000" pitchFamily="2" charset="-52"/>
              </a:rPr>
              <a:t>- льготного кредитования </a:t>
            </a:r>
            <a:r>
              <a:rPr lang="ru-RU" altLang="en-US" dirty="0">
                <a:solidFill>
                  <a:schemeClr val="bg1"/>
                </a:solidFill>
                <a:latin typeface="Montserrat SemiBold" panose="00000700000000000000" pitchFamily="2" charset="-52"/>
                <a:sym typeface="+mn-ea"/>
              </a:rPr>
              <a:t>в размере </a:t>
            </a:r>
            <a:r>
              <a:rPr lang="en-US" altLang="ru-RU" dirty="0">
                <a:solidFill>
                  <a:schemeClr val="bg1"/>
                </a:solidFill>
                <a:latin typeface="Montserrat SemiBold" panose="00000700000000000000" pitchFamily="2" charset="-52"/>
                <a:sym typeface="+mn-ea"/>
              </a:rPr>
              <a:t>65K-62.5M USD</a:t>
            </a:r>
            <a:endParaRPr lang="ru-RU" altLang="ru-RU" dirty="0">
              <a:solidFill>
                <a:schemeClr val="bg1"/>
              </a:solidFill>
              <a:latin typeface="Montserrat SemiBold" panose="00000700000000000000" pitchFamily="2" charset="-52"/>
            </a:endParaRPr>
          </a:p>
          <a:p>
            <a:pPr algn="ctr" eaLnBrk="1" fontAlgn="auto" hangingPunct="1">
              <a:spcBef>
                <a:spcPts val="0"/>
              </a:spcBef>
              <a:spcAft>
                <a:spcPts val="0"/>
              </a:spcAft>
              <a:defRPr/>
            </a:pPr>
            <a:r>
              <a:rPr lang="ru-RU" altLang="en-US" dirty="0">
                <a:solidFill>
                  <a:schemeClr val="bg1"/>
                </a:solidFill>
                <a:latin typeface="Montserrat SemiBold" panose="00000700000000000000" pitchFamily="2" charset="-52"/>
              </a:rPr>
              <a:t> при ставке 3% годовых</a:t>
            </a:r>
            <a:endParaRPr lang="ru-RU" altLang="ru-RU" dirty="0">
              <a:solidFill>
                <a:schemeClr val="bg1"/>
              </a:solidFill>
              <a:latin typeface="Montserrat SemiBold" panose="00000700000000000000" pitchFamily="2" charset="-52"/>
            </a:endParaRPr>
          </a:p>
        </p:txBody>
      </p:sp>
      <p:cxnSp>
        <p:nvCxnSpPr>
          <p:cNvPr id="32" name="Прямая со стрелкой 31"/>
          <p:cNvCxnSpPr/>
          <p:nvPr/>
        </p:nvCxnSpPr>
        <p:spPr>
          <a:xfrm>
            <a:off x="647700" y="3449287"/>
            <a:ext cx="10972800" cy="15240"/>
          </a:xfrm>
          <a:prstGeom prst="straightConnector1">
            <a:avLst/>
          </a:prstGeom>
          <a:ln w="101600">
            <a:gradFill>
              <a:gsLst>
                <a:gs pos="0">
                  <a:srgbClr val="FF979A"/>
                </a:gs>
                <a:gs pos="100000">
                  <a:srgbClr val="1C47E4"/>
                </a:gs>
              </a:gsLst>
              <a:lin ang="1800000" scaled="0"/>
            </a:gradFill>
            <a:tailEnd type="arrow"/>
          </a:ln>
        </p:spPr>
        <p:style>
          <a:lnRef idx="2">
            <a:schemeClr val="accent1"/>
          </a:lnRef>
          <a:fillRef idx="0">
            <a:srgbClr val="FFFFFF"/>
          </a:fillRef>
          <a:effectRef idx="0">
            <a:srgbClr val="FFFFFF"/>
          </a:effectRef>
          <a:fontRef idx="minor">
            <a:schemeClr val="tx1"/>
          </a:fontRef>
        </p:style>
      </p:cxnSp>
      <p:cxnSp>
        <p:nvCxnSpPr>
          <p:cNvPr id="34" name="Прямая соединительная линия 33"/>
          <p:cNvCxnSpPr/>
          <p:nvPr/>
        </p:nvCxnSpPr>
        <p:spPr>
          <a:xfrm>
            <a:off x="666750" y="3143250"/>
            <a:ext cx="9525" cy="258763"/>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1597025" y="3500438"/>
            <a:ext cx="0" cy="214312"/>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2590800" y="3187700"/>
            <a:ext cx="0" cy="214313"/>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776663" y="3500438"/>
            <a:ext cx="0" cy="214312"/>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4775200" y="3187700"/>
            <a:ext cx="0" cy="214313"/>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6134100" y="3500438"/>
            <a:ext cx="0" cy="214312"/>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7564438" y="3200400"/>
            <a:ext cx="0" cy="214313"/>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8178800" y="3508375"/>
            <a:ext cx="0" cy="214313"/>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9393238" y="3198813"/>
            <a:ext cx="0" cy="214312"/>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0128250" y="3508375"/>
            <a:ext cx="0" cy="214313"/>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pic>
        <p:nvPicPr>
          <p:cNvPr id="9243"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183257">
            <a:off x="10629900" y="2662238"/>
            <a:ext cx="7937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Скругленный прямоугольник 26"/>
          <p:cNvSpPr/>
          <p:nvPr/>
        </p:nvSpPr>
        <p:spPr>
          <a:xfrm>
            <a:off x="483720" y="514350"/>
            <a:ext cx="5146829" cy="863289"/>
          </a:xfrm>
          <a:prstGeom prst="roundRect">
            <a:avLst/>
          </a:prstGeom>
          <a:noFill/>
          <a:ln w="25400">
            <a:gradFill>
              <a:gsLst>
                <a:gs pos="0">
                  <a:srgbClr val="FE9698"/>
                </a:gs>
                <a:gs pos="100000">
                  <a:srgbClr val="0050F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Скругленный прямоугольник 37"/>
          <p:cNvSpPr/>
          <p:nvPr/>
        </p:nvSpPr>
        <p:spPr>
          <a:xfrm>
            <a:off x="6766243" y="3861752"/>
            <a:ext cx="4038600" cy="2620645"/>
          </a:xfrm>
          <a:prstGeom prst="roundRect">
            <a:avLst/>
          </a:prstGeom>
          <a:solidFill>
            <a:srgbClr val="FF3300">
              <a:alpha val="30000"/>
            </a:srgbClr>
          </a:solidFill>
          <a:ln w="25400">
            <a:gradFill>
              <a:gsLst>
                <a:gs pos="0">
                  <a:srgbClr val="FF9797"/>
                </a:gs>
                <a:gs pos="100000">
                  <a:srgbClr val="CE0606"/>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endParaRPr lang="ru-RU" altLang="en-US"/>
          </a:p>
        </p:txBody>
      </p:sp>
      <p:sp>
        <p:nvSpPr>
          <p:cNvPr id="10246" name="Заголовок 1"/>
          <p:cNvSpPr>
            <a:spLocks noGrp="1"/>
          </p:cNvSpPr>
          <p:nvPr>
            <p:ph type="title"/>
          </p:nvPr>
        </p:nvSpPr>
        <p:spPr>
          <a:xfrm>
            <a:off x="342536" y="233363"/>
            <a:ext cx="10635027" cy="1059344"/>
          </a:xfrm>
        </p:spPr>
        <p:txBody>
          <a:bodyPr/>
          <a:lstStyle/>
          <a:p>
            <a:r>
              <a:rPr lang="ru-RU" altLang="en-US" dirty="0">
                <a:solidFill>
                  <a:schemeClr val="bg1"/>
                </a:solidFill>
                <a:latin typeface="Montserrat Black" panose="00000A00000000000000" pitchFamily="2" charset="-52"/>
              </a:rPr>
              <a:t>Ключевые показатели</a:t>
            </a:r>
          </a:p>
        </p:txBody>
      </p:sp>
      <p:sp>
        <p:nvSpPr>
          <p:cNvPr id="10247" name="Текстовое поле 3"/>
          <p:cNvSpPr txBox="1">
            <a:spLocks noChangeArrowheads="1"/>
          </p:cNvSpPr>
          <p:nvPr/>
        </p:nvSpPr>
        <p:spPr bwMode="auto">
          <a:xfrm>
            <a:off x="1911489" y="1820545"/>
            <a:ext cx="19446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ru-RU" altLang="en-US" sz="3600" b="1" dirty="0">
                <a:solidFill>
                  <a:srgbClr val="FF0000"/>
                </a:solidFill>
                <a:latin typeface="Montserrat Black" panose="00000A00000000000000" pitchFamily="2" charset="-52"/>
              </a:rPr>
              <a:t>2,5</a:t>
            </a:r>
            <a:r>
              <a:rPr lang="ru-RU" altLang="en-US" sz="2400" b="1" dirty="0">
                <a:solidFill>
                  <a:srgbClr val="FF0000"/>
                </a:solidFill>
                <a:latin typeface="Montserrat Black" panose="00000A00000000000000" pitchFamily="2" charset="-52"/>
              </a:rPr>
              <a:t> </a:t>
            </a:r>
            <a:r>
              <a:rPr lang="ru-RU" altLang="en-US" b="1" dirty="0">
                <a:solidFill>
                  <a:srgbClr val="FF0000"/>
                </a:solidFill>
                <a:latin typeface="Montserrat SemiBold" pitchFamily="2" charset="-52"/>
              </a:rPr>
              <a:t>года</a:t>
            </a:r>
            <a:br>
              <a:rPr lang="ru-RU" altLang="en-US" sz="2400" b="1" dirty="0">
                <a:latin typeface="Montserrat Black" panose="00000A00000000000000" pitchFamily="2" charset="-52"/>
              </a:rPr>
            </a:br>
            <a:r>
              <a:rPr lang="ru-RU" altLang="en-US" b="1" dirty="0">
                <a:solidFill>
                  <a:schemeClr val="bg1"/>
                </a:solidFill>
                <a:latin typeface="Montserrat Black" panose="00000A00000000000000" pitchFamily="2" charset="-52"/>
              </a:rPr>
              <a:t>на рынке</a:t>
            </a:r>
          </a:p>
        </p:txBody>
      </p:sp>
      <p:sp>
        <p:nvSpPr>
          <p:cNvPr id="10248" name="Текстовое поле 13"/>
          <p:cNvSpPr txBox="1">
            <a:spLocks noChangeArrowheads="1"/>
          </p:cNvSpPr>
          <p:nvPr/>
        </p:nvSpPr>
        <p:spPr bwMode="auto">
          <a:xfrm>
            <a:off x="3512652" y="1335569"/>
            <a:ext cx="16954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ru-RU" altLang="en-US" sz="3600" b="1" dirty="0">
                <a:solidFill>
                  <a:srgbClr val="FF0000"/>
                </a:solidFill>
                <a:latin typeface="Montserrat Black" panose="00000A00000000000000" pitchFamily="2" charset="-52"/>
              </a:rPr>
              <a:t>70</a:t>
            </a:r>
            <a:r>
              <a:rPr lang="ru-RU" altLang="en-US" sz="2400" b="1" dirty="0">
                <a:solidFill>
                  <a:srgbClr val="FF0000"/>
                </a:solidFill>
                <a:latin typeface="Montserrat Black" panose="00000A00000000000000" pitchFamily="2" charset="-52"/>
              </a:rPr>
              <a:t> </a:t>
            </a:r>
            <a:r>
              <a:rPr lang="ru-RU" altLang="en-US" b="1" dirty="0">
                <a:solidFill>
                  <a:srgbClr val="FF0000"/>
                </a:solidFill>
                <a:latin typeface="Montserrat SemiBold" pitchFamily="2" charset="-52"/>
              </a:rPr>
              <a:t>чел</a:t>
            </a:r>
            <a:br>
              <a:rPr lang="ru-RU" altLang="en-US" sz="2000" b="1" dirty="0">
                <a:latin typeface="Montserrat Black" panose="00000A00000000000000" pitchFamily="2" charset="-52"/>
              </a:rPr>
            </a:br>
            <a:r>
              <a:rPr lang="ru-RU" altLang="en-US" b="1" dirty="0">
                <a:solidFill>
                  <a:schemeClr val="bg1"/>
                </a:solidFill>
                <a:latin typeface="Montserrat Black" panose="00000A00000000000000" pitchFamily="2" charset="-52"/>
              </a:rPr>
              <a:t>команда</a:t>
            </a:r>
          </a:p>
        </p:txBody>
      </p:sp>
      <p:sp>
        <p:nvSpPr>
          <p:cNvPr id="10249" name="Текстовое поле 14"/>
          <p:cNvSpPr txBox="1">
            <a:spLocks noChangeArrowheads="1"/>
          </p:cNvSpPr>
          <p:nvPr/>
        </p:nvSpPr>
        <p:spPr bwMode="auto">
          <a:xfrm>
            <a:off x="115086" y="1330571"/>
            <a:ext cx="200183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ru-RU" altLang="en-US" sz="3600" b="1" dirty="0">
                <a:solidFill>
                  <a:srgbClr val="FF0000"/>
                </a:solidFill>
                <a:latin typeface="Montserrat Black" panose="00000A00000000000000" pitchFamily="2" charset="-52"/>
              </a:rPr>
              <a:t>512</a:t>
            </a:r>
            <a:r>
              <a:rPr lang="en-US" altLang="en-US" sz="3600" b="1" dirty="0">
                <a:solidFill>
                  <a:srgbClr val="FF0000"/>
                </a:solidFill>
                <a:latin typeface="Montserrat SemiBold" pitchFamily="2" charset="-52"/>
              </a:rPr>
              <a:t>K</a:t>
            </a:r>
            <a:r>
              <a:rPr lang="ru-RU" altLang="en-US" sz="2800" b="1" dirty="0">
                <a:solidFill>
                  <a:srgbClr val="FF0000"/>
                </a:solidFill>
                <a:latin typeface="Montserrat SemiBold" pitchFamily="2" charset="-52"/>
              </a:rPr>
              <a:t> </a:t>
            </a:r>
            <a:r>
              <a:rPr lang="en-US" altLang="en-US" sz="1400" b="1" dirty="0">
                <a:solidFill>
                  <a:srgbClr val="FF0000"/>
                </a:solidFill>
                <a:latin typeface="Montserrat SemiBold" pitchFamily="2" charset="-52"/>
              </a:rPr>
              <a:t>USD</a:t>
            </a:r>
            <a:br>
              <a:rPr lang="ru-RU" altLang="en-US" sz="2400" b="1" dirty="0">
                <a:latin typeface="Montserrat Black" panose="00000A00000000000000" pitchFamily="2" charset="-52"/>
              </a:rPr>
            </a:br>
            <a:r>
              <a:rPr lang="ru-RU" altLang="en-US" b="1" dirty="0">
                <a:solidFill>
                  <a:schemeClr val="bg1"/>
                </a:solidFill>
                <a:latin typeface="Montserrat Black" panose="00000A00000000000000" pitchFamily="2" charset="-52"/>
              </a:rPr>
              <a:t>инвестиций</a:t>
            </a:r>
            <a:r>
              <a:rPr lang="en-US" altLang="en-US" b="1" dirty="0">
                <a:solidFill>
                  <a:schemeClr val="bg1"/>
                </a:solidFill>
                <a:latin typeface="Montserrat Black" panose="00000A00000000000000" pitchFamily="2" charset="-52"/>
              </a:rPr>
              <a:t> </a:t>
            </a:r>
            <a:r>
              <a:rPr lang="ru-RU" altLang="en-US" b="1" dirty="0">
                <a:solidFill>
                  <a:schemeClr val="bg1"/>
                </a:solidFill>
                <a:latin typeface="Montserrat Black" panose="00000A00000000000000" pitchFamily="2" charset="-52"/>
              </a:rPr>
              <a:t>на старте</a:t>
            </a:r>
          </a:p>
        </p:txBody>
      </p:sp>
      <p:sp>
        <p:nvSpPr>
          <p:cNvPr id="10250" name="Текстовое поле 15"/>
          <p:cNvSpPr txBox="1">
            <a:spLocks noChangeArrowheads="1"/>
          </p:cNvSpPr>
          <p:nvPr/>
        </p:nvSpPr>
        <p:spPr bwMode="auto">
          <a:xfrm>
            <a:off x="7879887" y="1792582"/>
            <a:ext cx="21463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en-US" altLang="en-US" sz="3600" b="1" dirty="0">
                <a:solidFill>
                  <a:srgbClr val="FF0000"/>
                </a:solidFill>
                <a:latin typeface="Montserrat Black" panose="00000A00000000000000" pitchFamily="2" charset="-52"/>
              </a:rPr>
              <a:t>1.5</a:t>
            </a:r>
            <a:r>
              <a:rPr lang="en-US" altLang="en-US" sz="3600" b="1" dirty="0">
                <a:solidFill>
                  <a:srgbClr val="FF0000"/>
                </a:solidFill>
                <a:latin typeface="Montserrat SemiBold" pitchFamily="2" charset="-52"/>
              </a:rPr>
              <a:t>M</a:t>
            </a:r>
            <a:r>
              <a:rPr lang="ru-RU" altLang="en-US" sz="2400" b="1" dirty="0">
                <a:solidFill>
                  <a:srgbClr val="FF0000"/>
                </a:solidFill>
                <a:latin typeface="Montserrat Black" panose="00000A00000000000000" pitchFamily="2" charset="-52"/>
              </a:rPr>
              <a:t> </a:t>
            </a:r>
            <a:r>
              <a:rPr lang="en-US" altLang="en-US" sz="1600" b="1" dirty="0">
                <a:solidFill>
                  <a:srgbClr val="FF0000"/>
                </a:solidFill>
                <a:latin typeface="Montserrat Black" panose="00000A00000000000000" pitchFamily="2" charset="-52"/>
              </a:rPr>
              <a:t>USD</a:t>
            </a:r>
            <a:br>
              <a:rPr lang="ru-RU" altLang="en-US" sz="2800" b="1" dirty="0">
                <a:latin typeface="Montserrat Black" panose="00000A00000000000000" pitchFamily="2" charset="-52"/>
              </a:rPr>
            </a:br>
            <a:r>
              <a:rPr lang="ru-RU" altLang="en-US" b="1" dirty="0">
                <a:solidFill>
                  <a:schemeClr val="bg1"/>
                </a:solidFill>
                <a:latin typeface="Montserrat Black" panose="00000A00000000000000" pitchFamily="2" charset="-52"/>
              </a:rPr>
              <a:t>прибыль</a:t>
            </a:r>
          </a:p>
        </p:txBody>
      </p:sp>
      <p:sp>
        <p:nvSpPr>
          <p:cNvPr id="10251" name="Текстовое поле 16"/>
          <p:cNvSpPr txBox="1">
            <a:spLocks noChangeArrowheads="1"/>
          </p:cNvSpPr>
          <p:nvPr/>
        </p:nvSpPr>
        <p:spPr bwMode="auto">
          <a:xfrm>
            <a:off x="6188359" y="1337660"/>
            <a:ext cx="18669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ru-RU" altLang="en-US" sz="3600" b="1" dirty="0">
                <a:solidFill>
                  <a:srgbClr val="FF0000"/>
                </a:solidFill>
                <a:latin typeface="Montserrat Black" panose="00000A00000000000000" pitchFamily="2" charset="-52"/>
              </a:rPr>
              <a:t>5,8</a:t>
            </a:r>
            <a:r>
              <a:rPr lang="en-US" altLang="en-US" sz="3600" b="1" dirty="0">
                <a:solidFill>
                  <a:srgbClr val="FF0000"/>
                </a:solidFill>
                <a:latin typeface="Montserrat SemiBold" pitchFamily="2" charset="-52"/>
              </a:rPr>
              <a:t>M</a:t>
            </a:r>
            <a:br>
              <a:rPr lang="ru-RU" altLang="en-US" sz="2400" b="1" dirty="0">
                <a:latin typeface="Montserrat Black" panose="00000A00000000000000" pitchFamily="2" charset="-52"/>
              </a:rPr>
            </a:br>
            <a:r>
              <a:rPr lang="ru-RU" altLang="en-US" b="1" dirty="0">
                <a:solidFill>
                  <a:schemeClr val="bg1"/>
                </a:solidFill>
                <a:latin typeface="Montserrat Black" panose="00000A00000000000000" pitchFamily="2" charset="-52"/>
              </a:rPr>
              <a:t>доставлено заказов</a:t>
            </a:r>
          </a:p>
        </p:txBody>
      </p:sp>
      <p:sp>
        <p:nvSpPr>
          <p:cNvPr id="10252" name="Текстовое поле 17"/>
          <p:cNvSpPr txBox="1">
            <a:spLocks noChangeArrowheads="1"/>
          </p:cNvSpPr>
          <p:nvPr/>
        </p:nvSpPr>
        <p:spPr bwMode="auto">
          <a:xfrm>
            <a:off x="4808445" y="1822046"/>
            <a:ext cx="15938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ru-RU" altLang="en-US" sz="3600" b="1" dirty="0">
                <a:solidFill>
                  <a:srgbClr val="FF0000"/>
                </a:solidFill>
                <a:latin typeface="Montserrat Black" panose="00000A00000000000000" pitchFamily="2" charset="-52"/>
              </a:rPr>
              <a:t>13</a:t>
            </a:r>
            <a:br>
              <a:rPr lang="ru-RU" altLang="en-US" sz="2800" b="1" dirty="0">
                <a:latin typeface="Montserrat Black" panose="00000A00000000000000" pitchFamily="2" charset="-52"/>
              </a:rPr>
            </a:br>
            <a:r>
              <a:rPr lang="ru-RU" altLang="en-US" b="1" dirty="0">
                <a:solidFill>
                  <a:schemeClr val="bg1"/>
                </a:solidFill>
                <a:latin typeface="Montserrat Black" panose="00000A00000000000000" pitchFamily="2" charset="-52"/>
              </a:rPr>
              <a:t>клиентов</a:t>
            </a:r>
          </a:p>
        </p:txBody>
      </p:sp>
      <p:sp>
        <p:nvSpPr>
          <p:cNvPr id="10253" name="Текстовое поле 19"/>
          <p:cNvSpPr txBox="1">
            <a:spLocks noChangeArrowheads="1"/>
          </p:cNvSpPr>
          <p:nvPr/>
        </p:nvSpPr>
        <p:spPr bwMode="auto">
          <a:xfrm>
            <a:off x="1606550" y="5535613"/>
            <a:ext cx="7747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a:solidFill>
                  <a:schemeClr val="bg1"/>
                </a:solidFill>
                <a:latin typeface="Montserrat Black" panose="00000A00000000000000" pitchFamily="2" charset="-52"/>
              </a:rPr>
              <a:t>2022</a:t>
            </a:r>
          </a:p>
          <a:p>
            <a:pPr eaLnBrk="1" hangingPunct="1"/>
            <a:endParaRPr lang="ru-RU" altLang="en-US">
              <a:solidFill>
                <a:schemeClr val="bg1"/>
              </a:solidFill>
            </a:endParaRPr>
          </a:p>
        </p:txBody>
      </p:sp>
      <p:cxnSp>
        <p:nvCxnSpPr>
          <p:cNvPr id="25" name="Прямое соединение 24"/>
          <p:cNvCxnSpPr/>
          <p:nvPr/>
        </p:nvCxnSpPr>
        <p:spPr>
          <a:xfrm flipV="1">
            <a:off x="1012825" y="5297488"/>
            <a:ext cx="9813925" cy="158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255" name="Текстовое поле 25"/>
          <p:cNvSpPr txBox="1">
            <a:spLocks noChangeArrowheads="1"/>
          </p:cNvSpPr>
          <p:nvPr/>
        </p:nvSpPr>
        <p:spPr bwMode="auto">
          <a:xfrm>
            <a:off x="3073400" y="5535613"/>
            <a:ext cx="9556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a:solidFill>
                  <a:schemeClr val="bg1"/>
                </a:solidFill>
                <a:latin typeface="Montserrat Black" panose="00000A00000000000000" pitchFamily="2" charset="-52"/>
              </a:rPr>
              <a:t>2023</a:t>
            </a:r>
          </a:p>
          <a:p>
            <a:pPr eaLnBrk="1" hangingPunct="1"/>
            <a:endParaRPr lang="ru-RU" altLang="en-US">
              <a:solidFill>
                <a:schemeClr val="bg1"/>
              </a:solidFill>
            </a:endParaRPr>
          </a:p>
        </p:txBody>
      </p:sp>
      <p:sp>
        <p:nvSpPr>
          <p:cNvPr id="10256" name="Текстовое поле 26"/>
          <p:cNvSpPr txBox="1">
            <a:spLocks noChangeArrowheads="1"/>
          </p:cNvSpPr>
          <p:nvPr/>
        </p:nvSpPr>
        <p:spPr bwMode="auto">
          <a:xfrm>
            <a:off x="4540250" y="5535613"/>
            <a:ext cx="9556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a:solidFill>
                  <a:schemeClr val="bg1"/>
                </a:solidFill>
                <a:latin typeface="Montserrat Black" panose="00000A00000000000000" pitchFamily="2" charset="-52"/>
              </a:rPr>
              <a:t>2024</a:t>
            </a:r>
          </a:p>
          <a:p>
            <a:pPr eaLnBrk="1" hangingPunct="1"/>
            <a:endParaRPr lang="ru-RU" altLang="en-US">
              <a:solidFill>
                <a:schemeClr val="bg1"/>
              </a:solidFill>
            </a:endParaRPr>
          </a:p>
        </p:txBody>
      </p:sp>
      <p:sp>
        <p:nvSpPr>
          <p:cNvPr id="10257" name="Текстовое поле 27"/>
          <p:cNvSpPr txBox="1">
            <a:spLocks noChangeArrowheads="1"/>
          </p:cNvSpPr>
          <p:nvPr/>
        </p:nvSpPr>
        <p:spPr bwMode="auto">
          <a:xfrm>
            <a:off x="5797550" y="5535613"/>
            <a:ext cx="9556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ru-RU" altLang="en-US">
                <a:solidFill>
                  <a:schemeClr val="bg1"/>
                </a:solidFill>
                <a:latin typeface="Montserrat Black" panose="00000A00000000000000" pitchFamily="2" charset="-52"/>
              </a:rPr>
              <a:t>2025</a:t>
            </a:r>
            <a:r>
              <a:rPr lang="en-US" altLang="ru-RU">
                <a:solidFill>
                  <a:schemeClr val="bg1"/>
                </a:solidFill>
                <a:latin typeface="Montserrat Black" panose="00000A00000000000000" pitchFamily="2" charset="-52"/>
              </a:rPr>
              <a:t> </a:t>
            </a:r>
            <a:r>
              <a:rPr lang="en-US" altLang="ru-RU" b="1">
                <a:solidFill>
                  <a:schemeClr val="bg1"/>
                </a:solidFill>
                <a:latin typeface="Montserrat Black" panose="00000A00000000000000" pitchFamily="2" charset="-52"/>
              </a:rPr>
              <a:t>Q1</a:t>
            </a:r>
            <a:endParaRPr lang="ru-RU" altLang="en-US">
              <a:solidFill>
                <a:schemeClr val="bg1"/>
              </a:solidFill>
              <a:latin typeface="Montserrat Black" panose="00000A00000000000000" pitchFamily="2" charset="-52"/>
            </a:endParaRPr>
          </a:p>
          <a:p>
            <a:pPr algn="ctr" eaLnBrk="1" hangingPunct="1"/>
            <a:endParaRPr lang="ru-RU" altLang="en-US">
              <a:solidFill>
                <a:schemeClr val="bg1"/>
              </a:solidFill>
            </a:endParaRPr>
          </a:p>
        </p:txBody>
      </p:sp>
      <p:sp>
        <p:nvSpPr>
          <p:cNvPr id="10258" name="Текстовое поле 28"/>
          <p:cNvSpPr txBox="1">
            <a:spLocks noChangeArrowheads="1"/>
          </p:cNvSpPr>
          <p:nvPr/>
        </p:nvSpPr>
        <p:spPr bwMode="auto">
          <a:xfrm>
            <a:off x="8239125" y="5535613"/>
            <a:ext cx="9572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a:solidFill>
                  <a:schemeClr val="bg1"/>
                </a:solidFill>
                <a:latin typeface="Montserrat Black" panose="00000A00000000000000" pitchFamily="2" charset="-52"/>
              </a:rPr>
              <a:t>2026</a:t>
            </a:r>
          </a:p>
          <a:p>
            <a:pPr eaLnBrk="1" hangingPunct="1"/>
            <a:endParaRPr lang="ru-RU" altLang="en-US">
              <a:solidFill>
                <a:schemeClr val="bg1"/>
              </a:solidFill>
            </a:endParaRPr>
          </a:p>
        </p:txBody>
      </p:sp>
      <p:sp>
        <p:nvSpPr>
          <p:cNvPr id="10259" name="Текстовое поле 29"/>
          <p:cNvSpPr txBox="1">
            <a:spLocks noChangeArrowheads="1"/>
          </p:cNvSpPr>
          <p:nvPr/>
        </p:nvSpPr>
        <p:spPr bwMode="auto">
          <a:xfrm>
            <a:off x="9705975" y="5535613"/>
            <a:ext cx="9572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a:solidFill>
                  <a:schemeClr val="bg1"/>
                </a:solidFill>
                <a:latin typeface="Montserrat Black" panose="00000A00000000000000" pitchFamily="2" charset="-52"/>
              </a:rPr>
              <a:t>2027</a:t>
            </a:r>
          </a:p>
          <a:p>
            <a:pPr eaLnBrk="1" hangingPunct="1"/>
            <a:endParaRPr lang="ru-RU" altLang="en-US">
              <a:solidFill>
                <a:schemeClr val="bg1"/>
              </a:solidFill>
            </a:endParaRPr>
          </a:p>
        </p:txBody>
      </p:sp>
      <p:sp>
        <p:nvSpPr>
          <p:cNvPr id="10260" name="Текстовое поле 32"/>
          <p:cNvSpPr txBox="1">
            <a:spLocks noChangeArrowheads="1"/>
          </p:cNvSpPr>
          <p:nvPr/>
        </p:nvSpPr>
        <p:spPr bwMode="auto">
          <a:xfrm>
            <a:off x="5702300" y="4749800"/>
            <a:ext cx="1146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a:solidFill>
                  <a:schemeClr val="bg1"/>
                </a:solidFill>
                <a:latin typeface="Montserrat Black" panose="00000A00000000000000" pitchFamily="2" charset="-52"/>
              </a:rPr>
              <a:t>1</a:t>
            </a:r>
            <a:r>
              <a:rPr lang="ru-RU" altLang="ru-RU">
                <a:solidFill>
                  <a:schemeClr val="bg1"/>
                </a:solidFill>
                <a:latin typeface="Montserrat Black" panose="00000A00000000000000" pitchFamily="2" charset="-52"/>
              </a:rPr>
              <a:t>,7</a:t>
            </a:r>
            <a:r>
              <a:rPr lang="ru-RU" altLang="en-US">
                <a:solidFill>
                  <a:schemeClr val="bg1"/>
                </a:solidFill>
                <a:latin typeface="Montserrat Black" panose="00000A00000000000000" pitchFamily="2" charset="-52"/>
              </a:rPr>
              <a:t> млн</a:t>
            </a:r>
          </a:p>
          <a:p>
            <a:pPr eaLnBrk="1" hangingPunct="1"/>
            <a:endParaRPr lang="ru-RU" altLang="en-US">
              <a:solidFill>
                <a:schemeClr val="bg1"/>
              </a:solidFill>
            </a:endParaRPr>
          </a:p>
        </p:txBody>
      </p:sp>
      <p:sp>
        <p:nvSpPr>
          <p:cNvPr id="10261" name="Текстовое поле 33"/>
          <p:cNvSpPr txBox="1">
            <a:spLocks noChangeArrowheads="1"/>
          </p:cNvSpPr>
          <p:nvPr/>
        </p:nvSpPr>
        <p:spPr bwMode="auto">
          <a:xfrm>
            <a:off x="4343400" y="4773613"/>
            <a:ext cx="1200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a:solidFill>
                  <a:schemeClr val="bg1"/>
                </a:solidFill>
                <a:latin typeface="Montserrat Black" panose="00000A00000000000000" pitchFamily="2" charset="-52"/>
              </a:rPr>
              <a:t>3</a:t>
            </a:r>
            <a:r>
              <a:rPr lang="ru-RU" altLang="en-US">
                <a:solidFill>
                  <a:schemeClr val="bg1"/>
                </a:solidFill>
                <a:latin typeface="Montserrat Black" panose="00000A00000000000000" pitchFamily="2" charset="-52"/>
              </a:rPr>
              <a:t>,</a:t>
            </a:r>
            <a:r>
              <a:rPr lang="en-US" altLang="ru-RU">
                <a:solidFill>
                  <a:schemeClr val="bg1"/>
                </a:solidFill>
                <a:latin typeface="Montserrat Black" panose="00000A00000000000000" pitchFamily="2" charset="-52"/>
              </a:rPr>
              <a:t>5</a:t>
            </a:r>
            <a:r>
              <a:rPr lang="ru-RU" altLang="en-US">
                <a:solidFill>
                  <a:schemeClr val="bg1"/>
                </a:solidFill>
                <a:latin typeface="Montserrat Black" panose="00000A00000000000000" pitchFamily="2" charset="-52"/>
              </a:rPr>
              <a:t> млн</a:t>
            </a:r>
          </a:p>
          <a:p>
            <a:pPr eaLnBrk="1" hangingPunct="1"/>
            <a:endParaRPr lang="ru-RU" altLang="en-US">
              <a:solidFill>
                <a:schemeClr val="bg1"/>
              </a:solidFill>
            </a:endParaRPr>
          </a:p>
        </p:txBody>
      </p:sp>
      <p:sp>
        <p:nvSpPr>
          <p:cNvPr id="10262" name="Текстовое поле 34"/>
          <p:cNvSpPr txBox="1">
            <a:spLocks noChangeArrowheads="1"/>
          </p:cNvSpPr>
          <p:nvPr/>
        </p:nvSpPr>
        <p:spPr bwMode="auto">
          <a:xfrm>
            <a:off x="2936875" y="4749800"/>
            <a:ext cx="1235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a:solidFill>
                  <a:schemeClr val="bg1"/>
                </a:solidFill>
                <a:latin typeface="Montserrat Black" panose="00000A00000000000000" pitchFamily="2" charset="-52"/>
              </a:rPr>
              <a:t>500 тыс</a:t>
            </a:r>
          </a:p>
          <a:p>
            <a:pPr eaLnBrk="1" hangingPunct="1"/>
            <a:endParaRPr lang="ru-RU" altLang="en-US">
              <a:solidFill>
                <a:schemeClr val="bg1"/>
              </a:solidFill>
            </a:endParaRPr>
          </a:p>
        </p:txBody>
      </p:sp>
      <p:sp>
        <p:nvSpPr>
          <p:cNvPr id="10263" name="Текстовое поле 35"/>
          <p:cNvSpPr txBox="1">
            <a:spLocks noChangeArrowheads="1"/>
          </p:cNvSpPr>
          <p:nvPr/>
        </p:nvSpPr>
        <p:spPr bwMode="auto">
          <a:xfrm>
            <a:off x="1684338" y="4773613"/>
            <a:ext cx="6191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a:solidFill>
                  <a:schemeClr val="bg1"/>
                </a:solidFill>
                <a:latin typeface="Montserrat Black" panose="00000A00000000000000" pitchFamily="2" charset="-52"/>
              </a:rPr>
              <a:t>194</a:t>
            </a:r>
            <a:endParaRPr lang="ru-RU" altLang="en-US">
              <a:solidFill>
                <a:schemeClr val="bg1"/>
              </a:solidFill>
              <a:latin typeface="Montserrat Black" panose="00000A00000000000000" pitchFamily="2" charset="-52"/>
            </a:endParaRPr>
          </a:p>
          <a:p>
            <a:pPr eaLnBrk="1" hangingPunct="1"/>
            <a:endParaRPr lang="ru-RU" altLang="en-US">
              <a:solidFill>
                <a:schemeClr val="bg1"/>
              </a:solidFill>
            </a:endParaRPr>
          </a:p>
        </p:txBody>
      </p:sp>
      <p:sp>
        <p:nvSpPr>
          <p:cNvPr id="10264" name="Текстовое поле 36"/>
          <p:cNvSpPr txBox="1">
            <a:spLocks noChangeArrowheads="1"/>
          </p:cNvSpPr>
          <p:nvPr/>
        </p:nvSpPr>
        <p:spPr bwMode="auto">
          <a:xfrm>
            <a:off x="6967538" y="5521325"/>
            <a:ext cx="95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a:solidFill>
                  <a:schemeClr val="bg1"/>
                </a:solidFill>
                <a:latin typeface="Montserrat Black" panose="00000A00000000000000" pitchFamily="2" charset="-52"/>
              </a:rPr>
              <a:t>202</a:t>
            </a:r>
            <a:r>
              <a:rPr lang="en-US" altLang="ru-RU">
                <a:solidFill>
                  <a:schemeClr val="bg1"/>
                </a:solidFill>
                <a:latin typeface="Montserrat Black" panose="00000A00000000000000" pitchFamily="2" charset="-52"/>
              </a:rPr>
              <a:t>5</a:t>
            </a:r>
            <a:endParaRPr lang="ru-RU" altLang="en-US">
              <a:solidFill>
                <a:schemeClr val="bg1"/>
              </a:solidFill>
              <a:latin typeface="Montserrat Black" panose="00000A00000000000000" pitchFamily="2" charset="-52"/>
            </a:endParaRPr>
          </a:p>
          <a:p>
            <a:pPr eaLnBrk="1" hangingPunct="1"/>
            <a:endParaRPr lang="ru-RU" altLang="en-US">
              <a:solidFill>
                <a:schemeClr val="bg1"/>
              </a:solidFill>
            </a:endParaRPr>
          </a:p>
        </p:txBody>
      </p:sp>
      <p:sp>
        <p:nvSpPr>
          <p:cNvPr id="10265" name="Текстовое поле 38"/>
          <p:cNvSpPr txBox="1">
            <a:spLocks noChangeArrowheads="1"/>
          </p:cNvSpPr>
          <p:nvPr/>
        </p:nvSpPr>
        <p:spPr bwMode="auto">
          <a:xfrm>
            <a:off x="6907213" y="4062413"/>
            <a:ext cx="406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ru-RU" sz="2800" b="1">
                <a:solidFill>
                  <a:schemeClr val="bg1"/>
                </a:solidFill>
                <a:latin typeface="Montserrat Black" panose="00000A00000000000000" pitchFamily="2" charset="-52"/>
              </a:rPr>
              <a:t>ЦЕЛИ</a:t>
            </a:r>
          </a:p>
        </p:txBody>
      </p:sp>
      <p:sp>
        <p:nvSpPr>
          <p:cNvPr id="10266" name="Текстовое поле 39"/>
          <p:cNvSpPr txBox="1">
            <a:spLocks noChangeArrowheads="1"/>
          </p:cNvSpPr>
          <p:nvPr/>
        </p:nvSpPr>
        <p:spPr bwMode="auto">
          <a:xfrm>
            <a:off x="6962775" y="4749800"/>
            <a:ext cx="957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a:solidFill>
                  <a:schemeClr val="bg1"/>
                </a:solidFill>
                <a:latin typeface="Montserrat Black" panose="00000A00000000000000" pitchFamily="2" charset="-52"/>
              </a:rPr>
              <a:t>7 млн</a:t>
            </a:r>
          </a:p>
          <a:p>
            <a:pPr eaLnBrk="1" hangingPunct="1"/>
            <a:endParaRPr lang="ru-RU" altLang="en-US">
              <a:solidFill>
                <a:schemeClr val="bg1"/>
              </a:solidFill>
            </a:endParaRPr>
          </a:p>
        </p:txBody>
      </p:sp>
      <p:sp>
        <p:nvSpPr>
          <p:cNvPr id="10267" name="Текстовое поле 40"/>
          <p:cNvSpPr txBox="1">
            <a:spLocks noChangeArrowheads="1"/>
          </p:cNvSpPr>
          <p:nvPr/>
        </p:nvSpPr>
        <p:spPr bwMode="auto">
          <a:xfrm>
            <a:off x="8148638" y="4749800"/>
            <a:ext cx="1074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en-US" altLang="ru-RU">
                <a:solidFill>
                  <a:schemeClr val="bg1"/>
                </a:solidFill>
                <a:latin typeface="Montserrat Black" panose="00000A00000000000000" pitchFamily="2" charset="-52"/>
              </a:rPr>
              <a:t>1</a:t>
            </a:r>
            <a:r>
              <a:rPr lang="ru-RU" altLang="en-US">
                <a:solidFill>
                  <a:schemeClr val="bg1"/>
                </a:solidFill>
                <a:latin typeface="Montserrat Black" panose="00000A00000000000000" pitchFamily="2" charset="-52"/>
              </a:rPr>
              <a:t>5 млн</a:t>
            </a:r>
          </a:p>
          <a:p>
            <a:pPr eaLnBrk="1" hangingPunct="1"/>
            <a:endParaRPr lang="ru-RU" altLang="en-US">
              <a:solidFill>
                <a:schemeClr val="bg1"/>
              </a:solidFill>
            </a:endParaRPr>
          </a:p>
        </p:txBody>
      </p:sp>
      <p:sp>
        <p:nvSpPr>
          <p:cNvPr id="10268" name="Текстовое поле 41"/>
          <p:cNvSpPr txBox="1">
            <a:spLocks noChangeArrowheads="1"/>
          </p:cNvSpPr>
          <p:nvPr/>
        </p:nvSpPr>
        <p:spPr bwMode="auto">
          <a:xfrm>
            <a:off x="9539288" y="4749800"/>
            <a:ext cx="1058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a:solidFill>
                  <a:schemeClr val="bg1"/>
                </a:solidFill>
                <a:latin typeface="Montserrat Black" panose="00000A00000000000000" pitchFamily="2" charset="-52"/>
              </a:rPr>
              <a:t>23 млн</a:t>
            </a:r>
          </a:p>
          <a:p>
            <a:pPr eaLnBrk="1" hangingPunct="1"/>
            <a:endParaRPr lang="ru-RU" altLang="en-US">
              <a:solidFill>
                <a:schemeClr val="bg1"/>
              </a:solidFill>
            </a:endParaRPr>
          </a:p>
        </p:txBody>
      </p:sp>
      <p:sp>
        <p:nvSpPr>
          <p:cNvPr id="10269" name="Текстовое поле 45"/>
          <p:cNvSpPr txBox="1">
            <a:spLocks noChangeArrowheads="1"/>
          </p:cNvSpPr>
          <p:nvPr/>
        </p:nvSpPr>
        <p:spPr bwMode="auto">
          <a:xfrm>
            <a:off x="9428935" y="1339610"/>
            <a:ext cx="29260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en-US" altLang="ru-RU" sz="3600" b="1" dirty="0">
                <a:solidFill>
                  <a:srgbClr val="FF0000"/>
                </a:solidFill>
                <a:latin typeface="Montserrat Black" panose="00000A00000000000000" pitchFamily="2" charset="-52"/>
              </a:rPr>
              <a:t>80%</a:t>
            </a:r>
            <a:r>
              <a:rPr lang="ru-RU" altLang="en-US" sz="2400" b="1" dirty="0">
                <a:solidFill>
                  <a:srgbClr val="FF0000"/>
                </a:solidFill>
                <a:latin typeface="Montserrat Black" panose="00000A00000000000000" pitchFamily="2" charset="-52"/>
              </a:rPr>
              <a:t> </a:t>
            </a:r>
            <a:r>
              <a:rPr lang="ru-RU" altLang="en-US" sz="1600" b="1" dirty="0">
                <a:solidFill>
                  <a:srgbClr val="FF0000"/>
                </a:solidFill>
                <a:latin typeface="Montserrat SemiBold" pitchFamily="2" charset="-52"/>
              </a:rPr>
              <a:t>прибыли</a:t>
            </a:r>
            <a:br>
              <a:rPr lang="ru-RU" altLang="en-US" sz="2400" b="1" dirty="0">
                <a:latin typeface="Montserrat Black" panose="00000A00000000000000" pitchFamily="2" charset="-52"/>
              </a:rPr>
            </a:br>
            <a:r>
              <a:rPr lang="ru-RU" altLang="ru-RU" b="1" dirty="0">
                <a:solidFill>
                  <a:schemeClr val="bg1"/>
                </a:solidFill>
                <a:latin typeface="Montserrat Black" panose="00000A00000000000000" pitchFamily="2" charset="-52"/>
              </a:rPr>
              <a:t>реинвестиции</a:t>
            </a:r>
          </a:p>
        </p:txBody>
      </p:sp>
      <p:sp>
        <p:nvSpPr>
          <p:cNvPr id="31" name="Скругленный прямоугольник 30"/>
          <p:cNvSpPr/>
          <p:nvPr/>
        </p:nvSpPr>
        <p:spPr>
          <a:xfrm>
            <a:off x="342536" y="281295"/>
            <a:ext cx="7400638" cy="937924"/>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32" name="Скругленный прямоугольник 31"/>
          <p:cNvSpPr/>
          <p:nvPr/>
        </p:nvSpPr>
        <p:spPr>
          <a:xfrm>
            <a:off x="462279" y="3057141"/>
            <a:ext cx="2796698" cy="1244180"/>
          </a:xfrm>
          <a:prstGeom prst="roundRect">
            <a:avLst/>
          </a:prstGeom>
          <a:solidFill>
            <a:srgbClr val="FF3300">
              <a:alpha val="30000"/>
            </a:srgbClr>
          </a:solidFill>
          <a:ln w="25400">
            <a:gradFill>
              <a:gsLst>
                <a:gs pos="0">
                  <a:srgbClr val="FF9797"/>
                </a:gs>
                <a:gs pos="100000">
                  <a:srgbClr val="CE0606"/>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eaLnBrk="1" fontAlgn="auto" hangingPunct="1">
              <a:spcBef>
                <a:spcPts val="0"/>
              </a:spcBef>
              <a:spcAft>
                <a:spcPts val="0"/>
              </a:spcAft>
              <a:defRPr/>
            </a:pPr>
            <a:r>
              <a:rPr lang="ru-RU" altLang="en-US" sz="2800" b="1" dirty="0">
                <a:solidFill>
                  <a:schemeClr val="bg1"/>
                </a:solidFill>
                <a:latin typeface="Montserrat Black" panose="00000A00000000000000" pitchFamily="2" charset="-52"/>
              </a:rPr>
              <a:t>10 </a:t>
            </a:r>
            <a:r>
              <a:rPr lang="ru-RU" altLang="en-US" sz="2800" b="1" dirty="0" err="1">
                <a:solidFill>
                  <a:schemeClr val="bg1"/>
                </a:solidFill>
                <a:latin typeface="Montserrat Black" panose="00000A00000000000000" pitchFamily="2" charset="-52"/>
              </a:rPr>
              <a:t>тыс</a:t>
            </a:r>
            <a:br>
              <a:rPr lang="ru-RU" altLang="en-US" sz="2400" b="1" dirty="0"/>
            </a:br>
            <a:r>
              <a:rPr lang="ru-RU" altLang="en-US" sz="1600" b="1" dirty="0">
                <a:latin typeface="Montserrat Black" panose="00000A00000000000000" pitchFamily="2" charset="-52"/>
              </a:rPr>
              <a:t>среднее кол-во доставок в день</a:t>
            </a:r>
          </a:p>
        </p:txBody>
      </p:sp>
      <p:cxnSp>
        <p:nvCxnSpPr>
          <p:cNvPr id="7" name="Прямая соединительная линия 6"/>
          <p:cNvCxnSpPr/>
          <p:nvPr/>
        </p:nvCxnSpPr>
        <p:spPr>
          <a:xfrm>
            <a:off x="2641600" y="4584700"/>
            <a:ext cx="0" cy="14573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286250" y="4584700"/>
            <a:ext cx="0" cy="14573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651500" y="4568825"/>
            <a:ext cx="0" cy="14573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Текстовое поле 2"/>
          <p:cNvSpPr txBox="1">
            <a:spLocks noChangeArrowheads="1"/>
          </p:cNvSpPr>
          <p:nvPr/>
        </p:nvSpPr>
        <p:spPr bwMode="auto">
          <a:xfrm>
            <a:off x="-39688" y="706438"/>
            <a:ext cx="4826001"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algn="ctr" eaLnBrk="1" hangingPunct="1"/>
            <a:r>
              <a:rPr lang="ru-RU" altLang="en-US" sz="3200">
                <a:solidFill>
                  <a:schemeClr val="bg1"/>
                </a:solidFill>
                <a:latin typeface="Montserrat Black" panose="00000A00000000000000" pitchFamily="2" charset="-52"/>
              </a:rPr>
              <a:t>Всего </a:t>
            </a:r>
          </a:p>
          <a:p>
            <a:pPr algn="ctr" eaLnBrk="1" hangingPunct="1"/>
            <a:r>
              <a:rPr lang="ru-RU" altLang="en-US" sz="3200">
                <a:solidFill>
                  <a:schemeClr val="bg1"/>
                </a:solidFill>
                <a:latin typeface="Montserrat Black" panose="00000A00000000000000" pitchFamily="2" charset="-52"/>
              </a:rPr>
              <a:t>инвестиций</a:t>
            </a:r>
          </a:p>
        </p:txBody>
      </p:sp>
      <p:sp>
        <p:nvSpPr>
          <p:cNvPr id="7" name="Скругленный прямоугольник 6"/>
          <p:cNvSpPr/>
          <p:nvPr/>
        </p:nvSpPr>
        <p:spPr>
          <a:xfrm>
            <a:off x="4503772" y="461933"/>
            <a:ext cx="7020969" cy="1689281"/>
          </a:xfrm>
          <a:prstGeom prst="roundRect">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en-US" sz="2800" dirty="0">
                <a:latin typeface="Montserrat Black" panose="00000A00000000000000" pitchFamily="2" charset="-52"/>
              </a:rPr>
              <a:t>1</a:t>
            </a:r>
            <a:r>
              <a:rPr lang="en-US" altLang="en-US" sz="2800" dirty="0">
                <a:latin typeface="Montserrat Black" panose="00000A00000000000000" pitchFamily="2" charset="-52"/>
              </a:rPr>
              <a:t>.725M USD</a:t>
            </a:r>
            <a:endParaRPr lang="ru-RU" altLang="en-US" sz="2800" dirty="0">
              <a:latin typeface="Montserrat Black" panose="00000A00000000000000" pitchFamily="2" charset="-52"/>
            </a:endParaRPr>
          </a:p>
        </p:txBody>
      </p:sp>
      <p:sp>
        <p:nvSpPr>
          <p:cNvPr id="11270" name="Текстовое поле 14"/>
          <p:cNvSpPr txBox="1">
            <a:spLocks noChangeArrowheads="1"/>
          </p:cNvSpPr>
          <p:nvPr/>
        </p:nvSpPr>
        <p:spPr bwMode="auto">
          <a:xfrm>
            <a:off x="1693863" y="2979738"/>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2400">
                <a:solidFill>
                  <a:schemeClr val="bg1"/>
                </a:solidFill>
                <a:latin typeface="Montserrat Black" panose="00000A00000000000000" pitchFamily="2" charset="-52"/>
              </a:rPr>
              <a:t>Разработка</a:t>
            </a:r>
          </a:p>
        </p:txBody>
      </p:sp>
      <p:sp>
        <p:nvSpPr>
          <p:cNvPr id="11271" name="Текстовое поле 15"/>
          <p:cNvSpPr txBox="1">
            <a:spLocks noChangeArrowheads="1"/>
          </p:cNvSpPr>
          <p:nvPr/>
        </p:nvSpPr>
        <p:spPr bwMode="auto">
          <a:xfrm>
            <a:off x="1173163" y="4433888"/>
            <a:ext cx="310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2400">
                <a:solidFill>
                  <a:schemeClr val="bg1"/>
                </a:solidFill>
                <a:latin typeface="Montserrat Black" panose="00000A00000000000000" pitchFamily="2" charset="-52"/>
              </a:rPr>
              <a:t>Админ. расходы</a:t>
            </a:r>
          </a:p>
        </p:txBody>
      </p:sp>
      <p:sp>
        <p:nvSpPr>
          <p:cNvPr id="11272" name="Текстовое поле 16"/>
          <p:cNvSpPr txBox="1">
            <a:spLocks noChangeArrowheads="1"/>
          </p:cNvSpPr>
          <p:nvPr/>
        </p:nvSpPr>
        <p:spPr bwMode="auto">
          <a:xfrm>
            <a:off x="1747838" y="5705475"/>
            <a:ext cx="2535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2400">
                <a:solidFill>
                  <a:schemeClr val="bg1"/>
                </a:solidFill>
                <a:latin typeface="Montserrat Black" panose="00000A00000000000000" pitchFamily="2" charset="-52"/>
              </a:rPr>
              <a:t>Маркетинг</a:t>
            </a:r>
          </a:p>
        </p:txBody>
      </p:sp>
      <p:sp>
        <p:nvSpPr>
          <p:cNvPr id="11" name="Скругленный прямоугольник 10"/>
          <p:cNvSpPr/>
          <p:nvPr/>
        </p:nvSpPr>
        <p:spPr>
          <a:xfrm>
            <a:off x="463492" y="461933"/>
            <a:ext cx="3820044" cy="1646300"/>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9" name="Скругленный прямоугольник 18"/>
          <p:cNvSpPr/>
          <p:nvPr/>
        </p:nvSpPr>
        <p:spPr>
          <a:xfrm>
            <a:off x="4503772" y="2461122"/>
            <a:ext cx="5460074" cy="1460590"/>
          </a:xfrm>
          <a:prstGeom prst="roundRect">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en-US" sz="2800" dirty="0">
                <a:latin typeface="Montserrat Black" panose="00000A00000000000000" pitchFamily="2" charset="-52"/>
              </a:rPr>
              <a:t>44,5%</a:t>
            </a:r>
          </a:p>
        </p:txBody>
      </p:sp>
      <p:sp>
        <p:nvSpPr>
          <p:cNvPr id="20" name="Скругленный прямоугольник 19"/>
          <p:cNvSpPr/>
          <p:nvPr/>
        </p:nvSpPr>
        <p:spPr>
          <a:xfrm>
            <a:off x="4503772" y="4131279"/>
            <a:ext cx="3757389" cy="1148261"/>
          </a:xfrm>
          <a:prstGeom prst="roundRect">
            <a:avLst/>
          </a:prstGeom>
          <a:solidFill>
            <a:srgbClr val="FF3300">
              <a:alpha val="88000"/>
            </a:srgbClr>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en-US" sz="2800" dirty="0">
                <a:latin typeface="Montserrat Black" panose="00000A00000000000000" pitchFamily="2" charset="-52"/>
              </a:rPr>
              <a:t>37%</a:t>
            </a:r>
          </a:p>
        </p:txBody>
      </p:sp>
      <p:sp>
        <p:nvSpPr>
          <p:cNvPr id="21" name="Скругленный прямоугольник 20"/>
          <p:cNvSpPr/>
          <p:nvPr/>
        </p:nvSpPr>
        <p:spPr>
          <a:xfrm>
            <a:off x="4503772" y="5547249"/>
            <a:ext cx="2072155" cy="832304"/>
          </a:xfrm>
          <a:prstGeom prst="roundRect">
            <a:avLst/>
          </a:prstGeom>
          <a:solidFill>
            <a:srgbClr val="E02D00"/>
          </a:solidFill>
          <a:ln>
            <a:gradFill>
              <a:gsLst>
                <a:gs pos="0">
                  <a:srgbClr val="FF9797"/>
                </a:gs>
                <a:gs pos="100000">
                  <a:srgbClr val="CE0707"/>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eaLnBrk="1" fontAlgn="auto" hangingPunct="1">
              <a:spcBef>
                <a:spcPts val="0"/>
              </a:spcBef>
              <a:spcAft>
                <a:spcPts val="0"/>
              </a:spcAft>
              <a:defRPr/>
            </a:pPr>
            <a:r>
              <a:rPr lang="ru-RU" altLang="en-US" sz="2800" dirty="0">
                <a:latin typeface="Montserrat Black" panose="00000A00000000000000" pitchFamily="2" charset="-52"/>
              </a:rPr>
              <a:t>18,5%</a:t>
            </a:r>
          </a:p>
        </p:txBody>
      </p:sp>
      <p:sp>
        <p:nvSpPr>
          <p:cNvPr id="23" name="Скругленный прямоугольник 22"/>
          <p:cNvSpPr/>
          <p:nvPr/>
        </p:nvSpPr>
        <p:spPr>
          <a:xfrm>
            <a:off x="1199317" y="2925976"/>
            <a:ext cx="3042343" cy="620022"/>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4" name="Скругленный прямоугольник 23"/>
          <p:cNvSpPr/>
          <p:nvPr/>
        </p:nvSpPr>
        <p:spPr>
          <a:xfrm>
            <a:off x="1146629" y="4372893"/>
            <a:ext cx="3089625" cy="620022"/>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5" name="Скругленный прямоугольник 24"/>
          <p:cNvSpPr/>
          <p:nvPr/>
        </p:nvSpPr>
        <p:spPr>
          <a:xfrm>
            <a:off x="1207437" y="5653390"/>
            <a:ext cx="3042343" cy="620022"/>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3846" y="3324928"/>
            <a:ext cx="1688937" cy="3155071"/>
          </a:xfrm>
          <a:prstGeom prst="rect">
            <a:avLst/>
          </a:prstGeom>
          <a:effectLst>
            <a:glow>
              <a:srgbClr val="FF0000">
                <a:alpha val="43000"/>
              </a:srgbClr>
            </a:glo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Текстовое поле 2"/>
          <p:cNvSpPr txBox="1">
            <a:spLocks noChangeArrowheads="1"/>
          </p:cNvSpPr>
          <p:nvPr/>
        </p:nvSpPr>
        <p:spPr bwMode="auto">
          <a:xfrm>
            <a:off x="960438" y="361950"/>
            <a:ext cx="5692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3200">
                <a:solidFill>
                  <a:schemeClr val="bg1"/>
                </a:solidFill>
                <a:latin typeface="Montserrat ExtraBold" panose="00000900000000000000" pitchFamily="2" charset="-52"/>
              </a:rPr>
              <a:t>Действующие клиенты</a:t>
            </a:r>
          </a:p>
        </p:txBody>
      </p:sp>
      <p:sp>
        <p:nvSpPr>
          <p:cNvPr id="12291" name="Текстовое поле 1"/>
          <p:cNvSpPr txBox="1">
            <a:spLocks noChangeArrowheads="1"/>
          </p:cNvSpPr>
          <p:nvPr/>
        </p:nvSpPr>
        <p:spPr bwMode="auto">
          <a:xfrm>
            <a:off x="7383576" y="490949"/>
            <a:ext cx="54447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r>
              <a:rPr lang="ru-RU" altLang="en-US" sz="2400" dirty="0">
                <a:solidFill>
                  <a:schemeClr val="bg1"/>
                </a:solidFill>
                <a:latin typeface="Montserrat ExtraBold" panose="00000900000000000000" pitchFamily="2" charset="-52"/>
              </a:rPr>
              <a:t>В процессе подписания</a:t>
            </a:r>
          </a:p>
        </p:txBody>
      </p:sp>
      <p:sp>
        <p:nvSpPr>
          <p:cNvPr id="10" name="Скругленный прямоугольник 9"/>
          <p:cNvSpPr/>
          <p:nvPr/>
        </p:nvSpPr>
        <p:spPr>
          <a:xfrm>
            <a:off x="7383576" y="268240"/>
            <a:ext cx="4287058" cy="853970"/>
          </a:xfrm>
          <a:prstGeom prst="roundRect">
            <a:avLst/>
          </a:prstGeom>
          <a:noFill/>
          <a:ln w="25400">
            <a:gradFill>
              <a:gsLst>
                <a:gs pos="0">
                  <a:srgbClr val="FF9797"/>
                </a:gs>
                <a:gs pos="100000">
                  <a:srgbClr val="CC00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229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黑体"/>
                <a:cs typeface="黑体"/>
              </a:defRPr>
            </a:lvl1pPr>
            <a:lvl2pPr marL="742950" indent="-285750">
              <a:defRPr>
                <a:solidFill>
                  <a:schemeClr val="tx1"/>
                </a:solidFill>
                <a:latin typeface="Calibri" panose="020F0502020204030204" pitchFamily="34" charset="0"/>
                <a:ea typeface="黑体"/>
                <a:cs typeface="黑体"/>
              </a:defRPr>
            </a:lvl2pPr>
            <a:lvl3pPr marL="1143000" indent="-228600">
              <a:defRPr>
                <a:solidFill>
                  <a:schemeClr val="tx1"/>
                </a:solidFill>
                <a:latin typeface="Calibri" panose="020F0502020204030204" pitchFamily="34" charset="0"/>
                <a:ea typeface="黑体"/>
                <a:cs typeface="黑体"/>
              </a:defRPr>
            </a:lvl3pPr>
            <a:lvl4pPr marL="1600200" indent="-228600">
              <a:defRPr>
                <a:solidFill>
                  <a:schemeClr val="tx1"/>
                </a:solidFill>
                <a:latin typeface="Calibri" panose="020F0502020204030204" pitchFamily="34" charset="0"/>
                <a:ea typeface="黑体"/>
                <a:cs typeface="黑体"/>
              </a:defRPr>
            </a:lvl4pPr>
            <a:lvl5pPr marL="2057400" indent="-228600">
              <a:defRPr>
                <a:solidFill>
                  <a:schemeClr val="tx1"/>
                </a:solidFill>
                <a:latin typeface="Calibri" panose="020F0502020204030204" pitchFamily="34" charset="0"/>
                <a:ea typeface="黑体"/>
                <a:cs typeface="黑体"/>
              </a:defRPr>
            </a:lvl5pPr>
            <a:lvl6pPr marL="2514600" indent="-228600" fontAlgn="base">
              <a:spcBef>
                <a:spcPct val="0"/>
              </a:spcBef>
              <a:spcAft>
                <a:spcPct val="0"/>
              </a:spcAft>
              <a:defRPr>
                <a:solidFill>
                  <a:schemeClr val="tx1"/>
                </a:solidFill>
                <a:latin typeface="Calibri" panose="020F0502020204030204" pitchFamily="34" charset="0"/>
                <a:ea typeface="黑体"/>
                <a:cs typeface="黑体"/>
              </a:defRPr>
            </a:lvl6pPr>
            <a:lvl7pPr marL="2971800" indent="-228600" fontAlgn="base">
              <a:spcBef>
                <a:spcPct val="0"/>
              </a:spcBef>
              <a:spcAft>
                <a:spcPct val="0"/>
              </a:spcAft>
              <a:defRPr>
                <a:solidFill>
                  <a:schemeClr val="tx1"/>
                </a:solidFill>
                <a:latin typeface="Calibri" panose="020F0502020204030204" pitchFamily="34" charset="0"/>
                <a:ea typeface="黑体"/>
                <a:cs typeface="黑体"/>
              </a:defRPr>
            </a:lvl7pPr>
            <a:lvl8pPr marL="3429000" indent="-228600" fontAlgn="base">
              <a:spcBef>
                <a:spcPct val="0"/>
              </a:spcBef>
              <a:spcAft>
                <a:spcPct val="0"/>
              </a:spcAft>
              <a:defRPr>
                <a:solidFill>
                  <a:schemeClr val="tx1"/>
                </a:solidFill>
                <a:latin typeface="Calibri" panose="020F0502020204030204" pitchFamily="34" charset="0"/>
                <a:ea typeface="黑体"/>
                <a:cs typeface="黑体"/>
              </a:defRPr>
            </a:lvl8pPr>
            <a:lvl9pPr marL="3886200" indent="-228600" fontAlgn="base">
              <a:spcBef>
                <a:spcPct val="0"/>
              </a:spcBef>
              <a:spcAft>
                <a:spcPct val="0"/>
              </a:spcAft>
              <a:defRPr>
                <a:solidFill>
                  <a:schemeClr val="tx1"/>
                </a:solidFill>
                <a:latin typeface="Calibri" panose="020F0502020204030204" pitchFamily="34" charset="0"/>
                <a:ea typeface="黑体"/>
                <a:cs typeface="黑体"/>
              </a:defRPr>
            </a:lvl9pPr>
          </a:lstStyle>
          <a:p>
            <a:pPr eaLnBrk="1" hangingPunct="1"/>
            <a:endParaRPr lang="ru-RU" altLang="ru-RU"/>
          </a:p>
        </p:txBody>
      </p:sp>
      <p:pic>
        <p:nvPicPr>
          <p:cNvPr id="12296" name="Рисунок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420813"/>
            <a:ext cx="17430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4453868" y="3595145"/>
            <a:ext cx="2421546" cy="848033"/>
          </a:xfrm>
          <a:prstGeom prst="roundRect">
            <a:avLst/>
          </a:prstGeom>
          <a:noFill/>
          <a:ln w="25400">
            <a:gradFill>
              <a:gsLst>
                <a:gs pos="0">
                  <a:srgbClr val="005BFE"/>
                </a:gs>
                <a:gs pos="100000">
                  <a:srgbClr val="F81155"/>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12300" name="Рисунок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9563" y="1584325"/>
            <a:ext cx="22923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Рисунок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6850" y="2439988"/>
            <a:ext cx="12334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Рисунок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7938" y="4832350"/>
            <a:ext cx="25241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Рисунок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413" y="3744913"/>
            <a:ext cx="32321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Рисунок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4113" y="5330825"/>
            <a:ext cx="277018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Рисунок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67125" y="2244725"/>
            <a:ext cx="3314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Рисунок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02213" y="4786313"/>
            <a:ext cx="1268412"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Скругленный прямоугольник 23"/>
          <p:cNvSpPr/>
          <p:nvPr/>
        </p:nvSpPr>
        <p:spPr>
          <a:xfrm>
            <a:off x="719455" y="3595144"/>
            <a:ext cx="3567214" cy="848033"/>
          </a:xfrm>
          <a:prstGeom prst="roundRect">
            <a:avLst/>
          </a:prstGeom>
          <a:noFill/>
          <a:ln w="25400">
            <a:gradFill>
              <a:gsLst>
                <a:gs pos="0">
                  <a:srgbClr val="89DAFF"/>
                </a:gs>
                <a:gs pos="100000">
                  <a:srgbClr val="24213C"/>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5" name="Скругленный прямоугольник 24"/>
          <p:cNvSpPr/>
          <p:nvPr/>
        </p:nvSpPr>
        <p:spPr>
          <a:xfrm>
            <a:off x="719456" y="4605076"/>
            <a:ext cx="3567214" cy="734014"/>
          </a:xfrm>
          <a:prstGeom prst="roundRect">
            <a:avLst/>
          </a:prstGeom>
          <a:noFill/>
          <a:ln w="25400">
            <a:gradFill>
              <a:gsLst>
                <a:gs pos="0">
                  <a:srgbClr val="89DAFF"/>
                </a:gs>
                <a:gs pos="100000">
                  <a:srgbClr val="FF5B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6" name="Скругленный прямоугольник 25"/>
          <p:cNvSpPr/>
          <p:nvPr/>
        </p:nvSpPr>
        <p:spPr>
          <a:xfrm>
            <a:off x="719456" y="5500989"/>
            <a:ext cx="3567214" cy="795632"/>
          </a:xfrm>
          <a:prstGeom prst="roundRect">
            <a:avLst/>
          </a:prstGeom>
          <a:noFill/>
          <a:ln w="25400">
            <a:gradFill>
              <a:gsLst>
                <a:gs pos="0">
                  <a:srgbClr val="FF5A00"/>
                </a:gs>
                <a:gs pos="100000">
                  <a:srgbClr val="DA291C"/>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7" name="Скругленный прямоугольник 26"/>
          <p:cNvSpPr/>
          <p:nvPr/>
        </p:nvSpPr>
        <p:spPr>
          <a:xfrm>
            <a:off x="4493430" y="4605077"/>
            <a:ext cx="2397149" cy="1744924"/>
          </a:xfrm>
          <a:prstGeom prst="roundRect">
            <a:avLst/>
          </a:prstGeom>
          <a:noFill/>
          <a:ln w="25400">
            <a:gradFill>
              <a:gsLst>
                <a:gs pos="0">
                  <a:srgbClr val="F5EBDC"/>
                </a:gs>
                <a:gs pos="100000">
                  <a:srgbClr val="D6220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8" name="Скругленный прямоугольник 27"/>
          <p:cNvSpPr/>
          <p:nvPr/>
        </p:nvSpPr>
        <p:spPr>
          <a:xfrm>
            <a:off x="719455" y="2245951"/>
            <a:ext cx="2728881" cy="1237703"/>
          </a:xfrm>
          <a:prstGeom prst="roundRect">
            <a:avLst/>
          </a:prstGeom>
          <a:noFill/>
          <a:ln w="25400">
            <a:gradFill>
              <a:gsLst>
                <a:gs pos="0">
                  <a:schemeClr val="bg1"/>
                </a:gs>
                <a:gs pos="100000">
                  <a:srgbClr val="CD2128"/>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29" name="Скругленный прямоугольник 28"/>
          <p:cNvSpPr/>
          <p:nvPr/>
        </p:nvSpPr>
        <p:spPr>
          <a:xfrm>
            <a:off x="3566878" y="2241792"/>
            <a:ext cx="3308536" cy="1248930"/>
          </a:xfrm>
          <a:prstGeom prst="roundRect">
            <a:avLst/>
          </a:prstGeom>
          <a:noFill/>
          <a:ln w="25400">
            <a:gradFill>
              <a:gsLst>
                <a:gs pos="0">
                  <a:srgbClr val="38A326"/>
                </a:gs>
                <a:gs pos="100000">
                  <a:srgbClr val="094531"/>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31" name="Скругленный прямоугольник 30"/>
          <p:cNvSpPr/>
          <p:nvPr/>
        </p:nvSpPr>
        <p:spPr>
          <a:xfrm>
            <a:off x="719455" y="1224595"/>
            <a:ext cx="2728881" cy="901686"/>
          </a:xfrm>
          <a:prstGeom prst="roundRect">
            <a:avLst/>
          </a:prstGeom>
          <a:noFill/>
          <a:ln w="25400">
            <a:gradFill>
              <a:gsLst>
                <a:gs pos="0">
                  <a:srgbClr val="55B435"/>
                </a:gs>
                <a:gs pos="100000">
                  <a:srgbClr val="24213C"/>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32" name="Скругленный прямоугольник 31"/>
          <p:cNvSpPr/>
          <p:nvPr/>
        </p:nvSpPr>
        <p:spPr>
          <a:xfrm>
            <a:off x="3569023" y="1220714"/>
            <a:ext cx="3306391" cy="901686"/>
          </a:xfrm>
          <a:prstGeom prst="roundRect">
            <a:avLst/>
          </a:prstGeom>
          <a:noFill/>
          <a:ln w="25400">
            <a:gradFill>
              <a:gsLst>
                <a:gs pos="100000">
                  <a:srgbClr val="2DBF65"/>
                </a:gs>
                <a:gs pos="0">
                  <a:srgbClr val="55B435"/>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35" name="Скругленный прямоугольник 34"/>
          <p:cNvSpPr/>
          <p:nvPr/>
        </p:nvSpPr>
        <p:spPr>
          <a:xfrm>
            <a:off x="737858" y="256892"/>
            <a:ext cx="6137555" cy="848033"/>
          </a:xfrm>
          <a:prstGeom prst="roundRect">
            <a:avLst/>
          </a:prstGeom>
          <a:noFill/>
          <a:ln w="25400">
            <a:gradFill>
              <a:gsLst>
                <a:gs pos="0">
                  <a:srgbClr val="89DAFF"/>
                </a:gs>
                <a:gs pos="100000">
                  <a:srgbClr val="0069FF"/>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12334" name="Рисунок 3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88450" y="4802188"/>
            <a:ext cx="9286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Рисунок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61263" y="3379788"/>
            <a:ext cx="11509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Рисунок 3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70488" y="3671888"/>
            <a:ext cx="10112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7" name="Рисунок 3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40625" y="2417763"/>
            <a:ext cx="18161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8" name="Рисунок 4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910763" y="938213"/>
            <a:ext cx="15494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9" name="Рисунок 4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464425" y="1365250"/>
            <a:ext cx="19685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0" name="Рисунок 42"/>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40625" y="4845050"/>
            <a:ext cx="11382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1" name="Рисунок 4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0472738" y="4868863"/>
            <a:ext cx="10826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2" name="Рисунок 4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9028113" y="3408363"/>
            <a:ext cx="249872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Скругленный прямоугольник 46"/>
          <p:cNvSpPr/>
          <p:nvPr/>
        </p:nvSpPr>
        <p:spPr>
          <a:xfrm>
            <a:off x="7400195" y="1244671"/>
            <a:ext cx="2102976" cy="901686"/>
          </a:xfrm>
          <a:prstGeom prst="roundRect">
            <a:avLst/>
          </a:prstGeom>
          <a:noFill/>
          <a:ln w="25400">
            <a:gradFill>
              <a:gsLst>
                <a:gs pos="100000">
                  <a:srgbClr val="2DBF65"/>
                </a:gs>
                <a:gs pos="0">
                  <a:srgbClr val="58595B"/>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48" name="Скругленный прямоугольник 47"/>
          <p:cNvSpPr/>
          <p:nvPr/>
        </p:nvSpPr>
        <p:spPr>
          <a:xfrm>
            <a:off x="9643342" y="1237999"/>
            <a:ext cx="2027292" cy="901686"/>
          </a:xfrm>
          <a:prstGeom prst="roundRect">
            <a:avLst/>
          </a:prstGeom>
          <a:noFill/>
          <a:ln w="25400">
            <a:gradFill>
              <a:gsLst>
                <a:gs pos="100000">
                  <a:srgbClr val="2B2A28"/>
                </a:gs>
                <a:gs pos="0">
                  <a:srgbClr val="55B435"/>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49" name="Скругленный прямоугольник 48"/>
          <p:cNvSpPr/>
          <p:nvPr/>
        </p:nvSpPr>
        <p:spPr>
          <a:xfrm>
            <a:off x="7413480" y="2243671"/>
            <a:ext cx="2102976" cy="901686"/>
          </a:xfrm>
          <a:prstGeom prst="roundRect">
            <a:avLst/>
          </a:prstGeom>
          <a:noFill/>
          <a:ln w="25400">
            <a:gradFill>
              <a:gsLst>
                <a:gs pos="100000">
                  <a:srgbClr val="003C96"/>
                </a:gs>
                <a:gs pos="0">
                  <a:srgbClr val="FEBE10"/>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50" name="Скругленный прямоугольник 49"/>
          <p:cNvSpPr/>
          <p:nvPr/>
        </p:nvSpPr>
        <p:spPr>
          <a:xfrm>
            <a:off x="9643342" y="2231137"/>
            <a:ext cx="2027292" cy="901686"/>
          </a:xfrm>
          <a:prstGeom prst="roundRect">
            <a:avLst/>
          </a:prstGeom>
          <a:noFill/>
          <a:ln w="25400">
            <a:gradFill>
              <a:gsLst>
                <a:gs pos="100000">
                  <a:srgbClr val="7F0077"/>
                </a:gs>
                <a:gs pos="0">
                  <a:srgbClr val="BA0077"/>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12355" name="Рисунок 50"/>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9845675" y="2459038"/>
            <a:ext cx="1681163" cy="452437"/>
          </a:xfrm>
          <a:prstGeom prst="rect">
            <a:avLst/>
          </a:prstGeom>
          <a:gradFill rotWithShape="0">
            <a:gsLst>
              <a:gs pos="0">
                <a:srgbClr val="BB0077"/>
              </a:gs>
              <a:gs pos="100000">
                <a:srgbClr val="770077"/>
              </a:gs>
            </a:gsLst>
            <a:lin ang="4800000"/>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2" name="Скругленный прямоугольник 51"/>
          <p:cNvSpPr/>
          <p:nvPr/>
        </p:nvSpPr>
        <p:spPr>
          <a:xfrm>
            <a:off x="7422304" y="3258946"/>
            <a:ext cx="1427719" cy="1351415"/>
          </a:xfrm>
          <a:prstGeom prst="roundRect">
            <a:avLst/>
          </a:prstGeom>
          <a:noFill/>
          <a:ln w="25400">
            <a:gradFill>
              <a:gsLst>
                <a:gs pos="100000">
                  <a:srgbClr val="00BDBD"/>
                </a:gs>
                <a:gs pos="0">
                  <a:srgbClr val="FE95BB"/>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53" name="Скругленный прямоугольник 52"/>
          <p:cNvSpPr/>
          <p:nvPr/>
        </p:nvSpPr>
        <p:spPr>
          <a:xfrm>
            <a:off x="8938059" y="3258946"/>
            <a:ext cx="2732575" cy="1351415"/>
          </a:xfrm>
          <a:prstGeom prst="roundRect">
            <a:avLst/>
          </a:prstGeom>
          <a:noFill/>
          <a:ln w="25400">
            <a:gradFill>
              <a:gsLst>
                <a:gs pos="100000">
                  <a:srgbClr val="006FB9"/>
                </a:gs>
                <a:gs pos="0">
                  <a:srgbClr val="E51E23"/>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54" name="Скругленный прямоугольник 53"/>
          <p:cNvSpPr/>
          <p:nvPr/>
        </p:nvSpPr>
        <p:spPr>
          <a:xfrm>
            <a:off x="7422053" y="4708790"/>
            <a:ext cx="1408530" cy="1430775"/>
          </a:xfrm>
          <a:prstGeom prst="roundRect">
            <a:avLst/>
          </a:prstGeom>
          <a:noFill/>
          <a:ln w="25400">
            <a:gradFill>
              <a:gsLst>
                <a:gs pos="100000">
                  <a:srgbClr val="FF7E09"/>
                </a:gs>
                <a:gs pos="0">
                  <a:srgbClr val="92C21F"/>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55" name="Скругленный прямоугольник 54"/>
          <p:cNvSpPr/>
          <p:nvPr/>
        </p:nvSpPr>
        <p:spPr>
          <a:xfrm>
            <a:off x="8948896" y="4704104"/>
            <a:ext cx="1306909" cy="1435461"/>
          </a:xfrm>
          <a:prstGeom prst="roundRect">
            <a:avLst/>
          </a:prstGeom>
          <a:noFill/>
          <a:ln w="25400">
            <a:gradFill>
              <a:gsLst>
                <a:gs pos="100000">
                  <a:srgbClr val="E20917"/>
                </a:gs>
                <a:gs pos="0">
                  <a:srgbClr val="E20917"/>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56" name="Скругленный прямоугольник 55"/>
          <p:cNvSpPr/>
          <p:nvPr/>
        </p:nvSpPr>
        <p:spPr>
          <a:xfrm>
            <a:off x="10357986" y="4714225"/>
            <a:ext cx="1312648" cy="1435461"/>
          </a:xfrm>
          <a:prstGeom prst="roundRect">
            <a:avLst/>
          </a:prstGeom>
          <a:noFill/>
          <a:ln w="25400">
            <a:gradFill>
              <a:gsLst>
                <a:gs pos="100000">
                  <a:srgbClr val="C5161D"/>
                </a:gs>
                <a:gs pos="0">
                  <a:srgbClr val="FFFFFF"/>
                </a:gs>
              </a:gsLst>
              <a:lin ang="4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Tree>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Calibri"/>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 uuu1111" id="{F5CD0EBF-5A36-4DD9-85E4-7FC4D5D77C41}" vid="{1DB213BB-88FF-4899-BEE5-AB0C29E954C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Template>
  <TotalTime>163</TotalTime>
  <Words>1109</Words>
  <Application>Microsoft Office PowerPoint</Application>
  <PresentationFormat>Широкоэкранный</PresentationFormat>
  <Paragraphs>237</Paragraphs>
  <Slides>21</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30" baseType="lpstr">
      <vt:lpstr>Microsoft YaHei</vt:lpstr>
      <vt:lpstr>Arial</vt:lpstr>
      <vt:lpstr>Calibri</vt:lpstr>
      <vt:lpstr>Calibri Light</vt:lpstr>
      <vt:lpstr>Montserrat Black</vt:lpstr>
      <vt:lpstr>Montserrat ExtraBold</vt:lpstr>
      <vt:lpstr>Montserrat SemiBold</vt:lpstr>
      <vt:lpstr>Тема Office</vt:lpstr>
      <vt:lpstr>Chart</vt:lpstr>
      <vt:lpstr>Презентация PowerPoint</vt:lpstr>
      <vt:lpstr>Создание ТопGO</vt:lpstr>
      <vt:lpstr>Объем достижимого рынка</vt:lpstr>
      <vt:lpstr>Презентация PowerPoint</vt:lpstr>
      <vt:lpstr>Презентация PowerPoint</vt:lpstr>
      <vt:lpstr>Путь продукта</vt:lpstr>
      <vt:lpstr>Ключевые показатели</vt:lpstr>
      <vt:lpstr>Презентация PowerPoint</vt:lpstr>
      <vt:lpstr>Презентация PowerPoint</vt:lpstr>
      <vt:lpstr>Презентация PowerPoint</vt:lpstr>
      <vt:lpstr>Команда</vt:lpstr>
      <vt:lpstr>КОМАНДА СУПЕРГЕРОЕВ</vt:lpstr>
      <vt:lpstr>Презентация PowerPoint</vt:lpstr>
      <vt:lpstr>Презентация PowerPoint</vt:lpstr>
      <vt:lpstr>Презентация PowerPoint</vt:lpstr>
      <vt:lpstr>Интеграции</vt:lpstr>
      <vt:lpstr>Наши награды</vt:lpstr>
      <vt:lpstr>Дорожная карта 2025-2028</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ПК</cp:lastModifiedBy>
  <cp:revision>23</cp:revision>
  <dcterms:created xsi:type="dcterms:W3CDTF">2025-05-22T15:14:57Z</dcterms:created>
  <dcterms:modified xsi:type="dcterms:W3CDTF">2025-05-22T19:12:23Z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1049-12.2.0.20795</vt:lpwstr>
  </property>
  <property fmtid="{D5CDD505-2E9C-101B-9397-08002B2CF9AE}" pid="3" name="ICV">
    <vt:lpwstr>AA3750C949504F79AB20F214329294DD_11</vt:lpwstr>
  </property>
</Properties>
</file>