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"/>
  </p:notesMasterIdLst>
  <p:sldIdLst>
    <p:sldId id="270" r:id="rId2"/>
    <p:sldId id="276" r:id="rId3"/>
  </p:sldIdLst>
  <p:sldSz cx="9906000" cy="6858000" type="A4"/>
  <p:notesSz cx="7100888" cy="10228263"/>
  <p:defaultTextStyle>
    <a:defPPr lvl="0">
      <a:defRPr lang="ru-RU"/>
    </a:defPPr>
    <a:lvl1pPr marL="0" lvl="0" algn="l" defTabSz="914295">
      <a:defRPr sz="1760">
        <a:solidFill>
          <a:schemeClr val="tx1"/>
        </a:solidFill>
        <a:latin typeface="+mn-lt"/>
        <a:ea typeface="+mn-ea"/>
        <a:cs typeface="+mn-cs"/>
      </a:defRPr>
    </a:lvl1pPr>
    <a:lvl2pPr marL="457147" lvl="1" algn="l" defTabSz="914295">
      <a:defRPr sz="1760">
        <a:solidFill>
          <a:schemeClr val="tx1"/>
        </a:solidFill>
        <a:latin typeface="+mn-lt"/>
        <a:ea typeface="+mn-ea"/>
        <a:cs typeface="+mn-cs"/>
      </a:defRPr>
    </a:lvl2pPr>
    <a:lvl3pPr marL="914295" lvl="2" algn="l" defTabSz="914295">
      <a:defRPr sz="1760">
        <a:solidFill>
          <a:schemeClr val="tx1"/>
        </a:solidFill>
        <a:latin typeface="+mn-lt"/>
        <a:ea typeface="+mn-ea"/>
        <a:cs typeface="+mn-cs"/>
      </a:defRPr>
    </a:lvl3pPr>
    <a:lvl4pPr marL="1371445" lvl="3" algn="l" defTabSz="914295">
      <a:defRPr sz="1760">
        <a:solidFill>
          <a:schemeClr val="tx1"/>
        </a:solidFill>
        <a:latin typeface="+mn-lt"/>
        <a:ea typeface="+mn-ea"/>
        <a:cs typeface="+mn-cs"/>
      </a:defRPr>
    </a:lvl4pPr>
    <a:lvl5pPr marL="1828592" lvl="4" algn="l" defTabSz="914295">
      <a:defRPr sz="1760">
        <a:solidFill>
          <a:schemeClr val="tx1"/>
        </a:solidFill>
        <a:latin typeface="+mn-lt"/>
        <a:ea typeface="+mn-ea"/>
        <a:cs typeface="+mn-cs"/>
      </a:defRPr>
    </a:lvl5pPr>
    <a:lvl6pPr marL="2285740" lvl="5" algn="l" defTabSz="914295">
      <a:defRPr sz="1760">
        <a:solidFill>
          <a:schemeClr val="tx1"/>
        </a:solidFill>
        <a:latin typeface="+mn-lt"/>
        <a:ea typeface="+mn-ea"/>
        <a:cs typeface="+mn-cs"/>
      </a:defRPr>
    </a:lvl6pPr>
    <a:lvl7pPr marL="2742888" lvl="6" algn="l" defTabSz="914295">
      <a:defRPr sz="1760">
        <a:solidFill>
          <a:schemeClr val="tx1"/>
        </a:solidFill>
        <a:latin typeface="+mn-lt"/>
        <a:ea typeface="+mn-ea"/>
        <a:cs typeface="+mn-cs"/>
      </a:defRPr>
    </a:lvl7pPr>
    <a:lvl8pPr marL="3200036" lvl="7" algn="l" defTabSz="914295">
      <a:defRPr sz="1760">
        <a:solidFill>
          <a:schemeClr val="tx1"/>
        </a:solidFill>
        <a:latin typeface="+mn-lt"/>
        <a:ea typeface="+mn-ea"/>
        <a:cs typeface="+mn-cs"/>
      </a:defRPr>
    </a:lvl8pPr>
    <a:lvl9pPr marL="3657184" lvl="8" algn="l" defTabSz="914295">
      <a:defRPr sz="176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40" userDrawn="1">
          <p15:clr>
            <a:srgbClr val="A4A3A4"/>
          </p15:clr>
        </p15:guide>
        <p15:guide id="2" pos="3429" userDrawn="1">
          <p15:clr>
            <a:srgbClr val="A4A3A4"/>
          </p15:clr>
        </p15:guide>
        <p15:guide id="3" orient="horz" pos="2341" userDrawn="1">
          <p15:clr>
            <a:srgbClr val="A4A3A4"/>
          </p15:clr>
        </p15:guide>
        <p15:guide id="4" pos="316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Нет стиля, сетка таблицы">
    <a:wholeTbl>
      <a:tcTxStyle>
        <a:fontRef idx="minor">
          <a:srgbClr val="000000"/>
        </a:fontRef>
        <a:schemeClr val="tx1"/>
      </a:tcTxStyle>
      <a:tcStyle>
        <a:tcBdr>
          <a:left>
            <a:ln w="12700">
              <a:solidFill>
                <a:schemeClr val="tx1"/>
              </a:solidFill>
            </a:ln>
          </a:left>
          <a:right>
            <a:ln w="12700">
              <a:solidFill>
                <a:schemeClr val="tx1"/>
              </a:solidFill>
            </a:ln>
          </a:right>
          <a:top>
            <a:ln w="12700">
              <a:solidFill>
                <a:schemeClr val="tx1"/>
              </a:solidFill>
            </a:ln>
          </a:top>
          <a:bottom>
            <a:ln w="12700">
              <a:solidFill>
                <a:schemeClr val="tx1"/>
              </a:solidFill>
            </a:ln>
          </a:bottom>
          <a:insideH>
            <a:ln w="12700">
              <a:solidFill>
                <a:schemeClr val="tx1"/>
              </a:solidFill>
            </a:ln>
          </a:insideH>
          <a:insideV>
            <a:ln w="12700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382" y="72"/>
      </p:cViewPr>
      <p:guideLst>
        <p:guide orient="horz" pos="2840"/>
        <p:guide pos="3429"/>
        <p:guide orient="horz" pos="2341"/>
        <p:guide pos="31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7" y="8"/>
            <a:ext cx="3077051" cy="513188"/>
          </a:xfrm>
          <a:prstGeom prst="rect">
            <a:avLst/>
          </a:prstGeom>
        </p:spPr>
        <p:txBody>
          <a:bodyPr vert="horz" lIns="95438" tIns="47718" rIns="95438" bIns="47718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4022200" y="8"/>
            <a:ext cx="3077051" cy="513188"/>
          </a:xfrm>
          <a:prstGeom prst="rect">
            <a:avLst/>
          </a:prstGeom>
        </p:spPr>
        <p:txBody>
          <a:bodyPr vert="horz" lIns="95438" tIns="47718" rIns="95438" bIns="47718" rtlCol="0"/>
          <a:lstStyle>
            <a:lvl1pPr algn="r">
              <a:defRPr sz="1200"/>
            </a:lvl1pPr>
          </a:lstStyle>
          <a:p>
            <a:pPr>
              <a:defRPr/>
            </a:pPr>
            <a:fld id="{22C84F07-8492-43E1-B197-D0F4A722A838}" type="datetimeFigureOut">
              <a:rPr lang="ru-RU"/>
              <a:t>07.05.2026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054100" y="1276350"/>
            <a:ext cx="4992688" cy="3455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38" tIns="47718" rIns="95438" bIns="47718" rtlCol="0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710090" y="4922358"/>
            <a:ext cx="5680710" cy="4027378"/>
          </a:xfrm>
          <a:prstGeom prst="rect">
            <a:avLst/>
          </a:prstGeom>
        </p:spPr>
        <p:txBody>
          <a:bodyPr vert="horz" lIns="95438" tIns="47718" rIns="95438" bIns="47718" rtlCol="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7" y="9715078"/>
            <a:ext cx="3077051" cy="513187"/>
          </a:xfrm>
          <a:prstGeom prst="rect">
            <a:avLst/>
          </a:prstGeom>
        </p:spPr>
        <p:txBody>
          <a:bodyPr vert="horz" lIns="95438" tIns="47718" rIns="95438" bIns="47718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4022200" y="9715078"/>
            <a:ext cx="3077051" cy="513187"/>
          </a:xfrm>
          <a:prstGeom prst="rect">
            <a:avLst/>
          </a:prstGeom>
        </p:spPr>
        <p:txBody>
          <a:bodyPr vert="horz" lIns="95438" tIns="47718" rIns="95438" bIns="47718" rtlCol="0" anchor="b"/>
          <a:lstStyle>
            <a:lvl1pPr algn="r">
              <a:defRPr sz="1200"/>
            </a:lvl1pPr>
          </a:lstStyle>
          <a:p>
            <a:pPr>
              <a:defRPr/>
            </a:pPr>
            <a:fld id="{BE6E3834-058A-45DB-A779-F56D474BF625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295">
      <a:defRPr sz="1173">
        <a:solidFill>
          <a:schemeClr val="tx1"/>
        </a:solidFill>
        <a:latin typeface="+mn-lt"/>
        <a:ea typeface="+mn-ea"/>
        <a:cs typeface="+mn-cs"/>
      </a:defRPr>
    </a:lvl1pPr>
    <a:lvl2pPr marL="457147" algn="l" defTabSz="914295">
      <a:defRPr sz="1173">
        <a:solidFill>
          <a:schemeClr val="tx1"/>
        </a:solidFill>
        <a:latin typeface="+mn-lt"/>
        <a:ea typeface="+mn-ea"/>
        <a:cs typeface="+mn-cs"/>
      </a:defRPr>
    </a:lvl2pPr>
    <a:lvl3pPr marL="914295" algn="l" defTabSz="914295">
      <a:defRPr sz="1173">
        <a:solidFill>
          <a:schemeClr val="tx1"/>
        </a:solidFill>
        <a:latin typeface="+mn-lt"/>
        <a:ea typeface="+mn-ea"/>
        <a:cs typeface="+mn-cs"/>
      </a:defRPr>
    </a:lvl3pPr>
    <a:lvl4pPr marL="1371445" algn="l" defTabSz="914295">
      <a:defRPr sz="1173">
        <a:solidFill>
          <a:schemeClr val="tx1"/>
        </a:solidFill>
        <a:latin typeface="+mn-lt"/>
        <a:ea typeface="+mn-ea"/>
        <a:cs typeface="+mn-cs"/>
      </a:defRPr>
    </a:lvl4pPr>
    <a:lvl5pPr marL="1828592" algn="l" defTabSz="914295">
      <a:defRPr sz="1173">
        <a:solidFill>
          <a:schemeClr val="tx1"/>
        </a:solidFill>
        <a:latin typeface="+mn-lt"/>
        <a:ea typeface="+mn-ea"/>
        <a:cs typeface="+mn-cs"/>
      </a:defRPr>
    </a:lvl5pPr>
    <a:lvl6pPr marL="2285740" algn="l" defTabSz="914295">
      <a:defRPr sz="1173">
        <a:solidFill>
          <a:schemeClr val="tx1"/>
        </a:solidFill>
        <a:latin typeface="+mn-lt"/>
        <a:ea typeface="+mn-ea"/>
        <a:cs typeface="+mn-cs"/>
      </a:defRPr>
    </a:lvl6pPr>
    <a:lvl7pPr marL="2742888" algn="l" defTabSz="914295">
      <a:defRPr sz="1173">
        <a:solidFill>
          <a:schemeClr val="tx1"/>
        </a:solidFill>
        <a:latin typeface="+mn-lt"/>
        <a:ea typeface="+mn-ea"/>
        <a:cs typeface="+mn-cs"/>
      </a:defRPr>
    </a:lvl7pPr>
    <a:lvl8pPr marL="3200036" algn="l" defTabSz="914295">
      <a:defRPr sz="1173">
        <a:solidFill>
          <a:schemeClr val="tx1"/>
        </a:solidFill>
        <a:latin typeface="+mn-lt"/>
        <a:ea typeface="+mn-ea"/>
        <a:cs typeface="+mn-cs"/>
      </a:defRPr>
    </a:lvl8pPr>
    <a:lvl9pPr marL="3657184" algn="l" defTabSz="914295">
      <a:defRPr sz="1173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54100" y="1276350"/>
            <a:ext cx="4992688" cy="3455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BE6E3834-058A-45DB-A779-F56D474BF625}" type="slidenum">
              <a:rPr lang="ru-RU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447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54100" y="1276350"/>
            <a:ext cx="4992688" cy="3455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BE6E3834-058A-45DB-A779-F56D474BF625}" type="slidenum">
              <a:rPr lang="ru-RU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414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238250" y="3602037"/>
            <a:ext cx="7429500" cy="1655763"/>
          </a:xfrm>
        </p:spPr>
        <p:txBody>
          <a:bodyPr/>
          <a:lstStyle>
            <a:lvl1pPr marL="0" indent="0" algn="ctr">
              <a:buNone/>
              <a:defRPr sz="1700"/>
            </a:lvl1pPr>
            <a:lvl2pPr marL="316571" indent="0" algn="ctr">
              <a:buNone/>
              <a:defRPr sz="1400"/>
            </a:lvl2pPr>
            <a:lvl3pPr marL="633142" indent="0" algn="ctr">
              <a:buNone/>
              <a:defRPr sz="1200"/>
            </a:lvl3pPr>
            <a:lvl4pPr marL="949713" indent="0" algn="ctr">
              <a:buNone/>
              <a:defRPr sz="1100"/>
            </a:lvl4pPr>
            <a:lvl5pPr marL="1266284" indent="0" algn="ctr">
              <a:buNone/>
              <a:defRPr sz="1100"/>
            </a:lvl5pPr>
            <a:lvl6pPr marL="1582855" indent="0" algn="ctr">
              <a:buNone/>
              <a:defRPr sz="1100"/>
            </a:lvl6pPr>
            <a:lvl7pPr marL="1899426" indent="0" algn="ctr">
              <a:buNone/>
              <a:defRPr sz="1100"/>
            </a:lvl7pPr>
            <a:lvl8pPr marL="2215997" indent="0" algn="ctr">
              <a:buNone/>
              <a:defRPr sz="1100"/>
            </a:lvl8pPr>
            <a:lvl9pPr marL="2532568" indent="0" algn="ctr">
              <a:buNone/>
              <a:defRPr sz="11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88E400A-ED31-4D2D-B897-84C3F8A9ADA5}" type="datetime1">
              <a:rPr lang="ru-RU"/>
              <a:t>07.05.2026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CFD45AF-C8F9-4D3C-B676-01D60890013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180A711-E088-4FBE-B398-5FE2C69D7EDC}" type="datetime1">
              <a:rPr lang="ru-RU"/>
              <a:t>07.05.2026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CFD45AF-C8F9-4D3C-B676-01D60890013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7088982" y="365125"/>
            <a:ext cx="2135981" cy="5811839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81038" y="365125"/>
            <a:ext cx="6284119" cy="5811839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BE6A429-479B-4469-93D0-F2B45021FDA3}" type="datetime1">
              <a:rPr lang="ru-RU"/>
              <a:t>07.05.2026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CFD45AF-C8F9-4D3C-B676-01D60890013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C04E0BE-EB89-4D39-A7A6-ED9A747A9D3A}" type="datetime1">
              <a:rPr lang="ru-RU"/>
              <a:t>07.05.2026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CFD45AF-C8F9-4D3C-B676-01D60890013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75879" y="1709741"/>
            <a:ext cx="8543925" cy="2852737"/>
          </a:xfrm>
        </p:spPr>
        <p:txBody>
          <a:bodyPr anchor="b"/>
          <a:lstStyle>
            <a:lvl1pPr>
              <a:defRPr sz="4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165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3314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94971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26628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58285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189942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21599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53256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752D294-C946-4168-B632-729A5B1207D7}" type="datetime1">
              <a:rPr lang="ru-RU"/>
              <a:t>07.05.2026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CFD45AF-C8F9-4D3C-B676-01D60890013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681038" y="1825624"/>
            <a:ext cx="4210050" cy="4351339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5014913" y="1825624"/>
            <a:ext cx="4210050" cy="4351339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0028478-3D55-4246-B281-19E79D44C640}" type="datetime1">
              <a:rPr lang="ru-RU"/>
              <a:t>07.05.2026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CFD45AF-C8F9-4D3C-B676-01D60890013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82329" y="365127"/>
            <a:ext cx="8543925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16571" indent="0">
              <a:buNone/>
              <a:defRPr sz="1400" b="1"/>
            </a:lvl2pPr>
            <a:lvl3pPr marL="633142" indent="0">
              <a:buNone/>
              <a:defRPr sz="1200" b="1"/>
            </a:lvl3pPr>
            <a:lvl4pPr marL="949713" indent="0">
              <a:buNone/>
              <a:defRPr sz="1100" b="1"/>
            </a:lvl4pPr>
            <a:lvl5pPr marL="1266284" indent="0">
              <a:buNone/>
              <a:defRPr sz="1100" b="1"/>
            </a:lvl5pPr>
            <a:lvl6pPr marL="1582855" indent="0">
              <a:buNone/>
              <a:defRPr sz="1100" b="1"/>
            </a:lvl6pPr>
            <a:lvl7pPr marL="1899426" indent="0">
              <a:buNone/>
              <a:defRPr sz="1100" b="1"/>
            </a:lvl7pPr>
            <a:lvl8pPr marL="2215997" indent="0">
              <a:buNone/>
              <a:defRPr sz="1100" b="1"/>
            </a:lvl8pPr>
            <a:lvl9pPr marL="2532568" indent="0">
              <a:buNone/>
              <a:defRPr sz="11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82328" y="2505075"/>
            <a:ext cx="4190702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16571" indent="0">
              <a:buNone/>
              <a:defRPr sz="1400" b="1"/>
            </a:lvl2pPr>
            <a:lvl3pPr marL="633142" indent="0">
              <a:buNone/>
              <a:defRPr sz="1200" b="1"/>
            </a:lvl3pPr>
            <a:lvl4pPr marL="949713" indent="0">
              <a:buNone/>
              <a:defRPr sz="1100" b="1"/>
            </a:lvl4pPr>
            <a:lvl5pPr marL="1266284" indent="0">
              <a:buNone/>
              <a:defRPr sz="1100" b="1"/>
            </a:lvl5pPr>
            <a:lvl6pPr marL="1582855" indent="0">
              <a:buNone/>
              <a:defRPr sz="1100" b="1"/>
            </a:lvl6pPr>
            <a:lvl7pPr marL="1899426" indent="0">
              <a:buNone/>
              <a:defRPr sz="1100" b="1"/>
            </a:lvl7pPr>
            <a:lvl8pPr marL="2215997" indent="0">
              <a:buNone/>
              <a:defRPr sz="1100" b="1"/>
            </a:lvl8pPr>
            <a:lvl9pPr marL="2532568" indent="0">
              <a:buNone/>
              <a:defRPr sz="11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5014913" y="2505075"/>
            <a:ext cx="4211340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692396F-33BC-4D03-B4DA-BD6784D5A098}" type="datetime1">
              <a:rPr lang="ru-RU"/>
              <a:t>07.05.2026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CFD45AF-C8F9-4D3C-B676-01D60890013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A5F7879-B7BD-46B7-A5FC-2A7A212666A5}" type="datetime1">
              <a:rPr lang="ru-RU"/>
              <a:t>07.05.2026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CFD45AF-C8F9-4D3C-B676-01D60890013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AB92D8E-3FCB-419D-B9EE-FD8B92B5A3C2}" type="datetime1">
              <a:rPr lang="ru-RU"/>
              <a:t>07.05.2026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CFD45AF-C8F9-4D3C-B676-01D60890013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82329" y="457200"/>
            <a:ext cx="3194943" cy="1600200"/>
          </a:xfrm>
        </p:spPr>
        <p:txBody>
          <a:bodyPr anchor="b"/>
          <a:lstStyle>
            <a:lvl1pPr>
              <a:defRPr sz="2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4211340" y="987428"/>
            <a:ext cx="5014913" cy="4873625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682329" y="2057401"/>
            <a:ext cx="3194943" cy="3811588"/>
          </a:xfrm>
        </p:spPr>
        <p:txBody>
          <a:bodyPr/>
          <a:lstStyle>
            <a:lvl1pPr marL="0" indent="0">
              <a:buNone/>
              <a:defRPr sz="1100"/>
            </a:lvl1pPr>
            <a:lvl2pPr marL="316571" indent="0">
              <a:buNone/>
              <a:defRPr sz="1000"/>
            </a:lvl2pPr>
            <a:lvl3pPr marL="633142" indent="0">
              <a:buNone/>
              <a:defRPr sz="800"/>
            </a:lvl3pPr>
            <a:lvl4pPr marL="949713" indent="0">
              <a:buNone/>
              <a:defRPr sz="700"/>
            </a:lvl4pPr>
            <a:lvl5pPr marL="1266284" indent="0">
              <a:buNone/>
              <a:defRPr sz="700"/>
            </a:lvl5pPr>
            <a:lvl6pPr marL="1582855" indent="0">
              <a:buNone/>
              <a:defRPr sz="700"/>
            </a:lvl6pPr>
            <a:lvl7pPr marL="1899426" indent="0">
              <a:buNone/>
              <a:defRPr sz="700"/>
            </a:lvl7pPr>
            <a:lvl8pPr marL="2215997" indent="0">
              <a:buNone/>
              <a:defRPr sz="700"/>
            </a:lvl8pPr>
            <a:lvl9pPr marL="2532568" indent="0">
              <a:buNone/>
              <a:defRPr sz="7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3FC974A-95E4-4215-B8E5-89650BF24A14}" type="datetime1">
              <a:rPr lang="ru-RU"/>
              <a:t>07.05.2026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CFD45AF-C8F9-4D3C-B676-01D60890013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82329" y="457200"/>
            <a:ext cx="3194943" cy="1600200"/>
          </a:xfrm>
        </p:spPr>
        <p:txBody>
          <a:bodyPr anchor="b"/>
          <a:lstStyle>
            <a:lvl1pPr>
              <a:defRPr sz="2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4211340" y="987428"/>
            <a:ext cx="5014913" cy="4873625"/>
          </a:xfrm>
        </p:spPr>
        <p:txBody>
          <a:bodyPr/>
          <a:lstStyle>
            <a:lvl1pPr marL="0" indent="0">
              <a:buNone/>
              <a:defRPr sz="2200"/>
            </a:lvl1pPr>
            <a:lvl2pPr marL="316571" indent="0">
              <a:buNone/>
              <a:defRPr sz="1900"/>
            </a:lvl2pPr>
            <a:lvl3pPr marL="633142" indent="0">
              <a:buNone/>
              <a:defRPr sz="1700"/>
            </a:lvl3pPr>
            <a:lvl4pPr marL="949713" indent="0">
              <a:buNone/>
              <a:defRPr sz="1400"/>
            </a:lvl4pPr>
            <a:lvl5pPr marL="1266284" indent="0">
              <a:buNone/>
              <a:defRPr sz="1400"/>
            </a:lvl5pPr>
            <a:lvl6pPr marL="1582855" indent="0">
              <a:buNone/>
              <a:defRPr sz="1400"/>
            </a:lvl6pPr>
            <a:lvl7pPr marL="1899426" indent="0">
              <a:buNone/>
              <a:defRPr sz="1400"/>
            </a:lvl7pPr>
            <a:lvl8pPr marL="2215997" indent="0">
              <a:buNone/>
              <a:defRPr sz="1400"/>
            </a:lvl8pPr>
            <a:lvl9pPr marL="2532568" indent="0">
              <a:buNone/>
              <a:defRPr sz="14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682329" y="2057401"/>
            <a:ext cx="3194943" cy="3811588"/>
          </a:xfrm>
        </p:spPr>
        <p:txBody>
          <a:bodyPr/>
          <a:lstStyle>
            <a:lvl1pPr marL="0" indent="0">
              <a:buNone/>
              <a:defRPr sz="1100"/>
            </a:lvl1pPr>
            <a:lvl2pPr marL="316571" indent="0">
              <a:buNone/>
              <a:defRPr sz="1000"/>
            </a:lvl2pPr>
            <a:lvl3pPr marL="633142" indent="0">
              <a:buNone/>
              <a:defRPr sz="800"/>
            </a:lvl3pPr>
            <a:lvl4pPr marL="949713" indent="0">
              <a:buNone/>
              <a:defRPr sz="700"/>
            </a:lvl4pPr>
            <a:lvl5pPr marL="1266284" indent="0">
              <a:buNone/>
              <a:defRPr sz="700"/>
            </a:lvl5pPr>
            <a:lvl6pPr marL="1582855" indent="0">
              <a:buNone/>
              <a:defRPr sz="700"/>
            </a:lvl6pPr>
            <a:lvl7pPr marL="1899426" indent="0">
              <a:buNone/>
              <a:defRPr sz="700"/>
            </a:lvl7pPr>
            <a:lvl8pPr marL="2215997" indent="0">
              <a:buNone/>
              <a:defRPr sz="700"/>
            </a:lvl8pPr>
            <a:lvl9pPr marL="2532568" indent="0">
              <a:buNone/>
              <a:defRPr sz="7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79CC4B0-1E89-463F-815F-E14E3CE438F7}" type="datetime1">
              <a:rPr lang="ru-RU"/>
              <a:t>07.05.2026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CFD45AF-C8F9-4D3C-B676-01D60890013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77925" tIns="38963" rIns="77925" bIns="38963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81038" y="1825624"/>
            <a:ext cx="8543925" cy="4351339"/>
          </a:xfrm>
          <a:prstGeom prst="rect">
            <a:avLst/>
          </a:prstGeom>
        </p:spPr>
        <p:txBody>
          <a:bodyPr vert="horz" lIns="77925" tIns="38963" rIns="77925" bIns="38963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CD94089-C912-4923-8B25-ACB1F045C3E4}" type="datetime1">
              <a:rPr lang="ru-RU"/>
              <a:t>07.05.2026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281364" y="6356352"/>
            <a:ext cx="3343275" cy="365125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CFD45AF-C8F9-4D3C-B676-01D608900136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633142">
        <a:lnSpc>
          <a:spcPct val="90000"/>
        </a:lnSpc>
        <a:spcBef>
          <a:spcPts val="0"/>
        </a:spcBef>
        <a:buNone/>
        <a:defRPr sz="30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8286" indent="-158286" algn="l" defTabSz="633142">
        <a:lnSpc>
          <a:spcPct val="90000"/>
        </a:lnSpc>
        <a:spcBef>
          <a:spcPts val="693"/>
        </a:spcBef>
        <a:buFont typeface="Arial"/>
        <a:buChar char="•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474857" indent="-158286" algn="l" defTabSz="633142">
        <a:lnSpc>
          <a:spcPct val="90000"/>
        </a:lnSpc>
        <a:spcBef>
          <a:spcPts val="346"/>
        </a:spcBef>
        <a:buFont typeface="Arial"/>
        <a:buChar char="•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91428" indent="-158286" algn="l" defTabSz="633142">
        <a:lnSpc>
          <a:spcPct val="90000"/>
        </a:lnSpc>
        <a:spcBef>
          <a:spcPts val="346"/>
        </a:spcBef>
        <a:buFont typeface="Arial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3pPr>
      <a:lvl4pPr marL="1107999" indent="-158286" algn="l" defTabSz="633142">
        <a:lnSpc>
          <a:spcPct val="90000"/>
        </a:lnSpc>
        <a:spcBef>
          <a:spcPts val="346"/>
        </a:spcBef>
        <a:buFont typeface="Arial"/>
        <a:buChar char="•"/>
        <a:defRPr sz="1200">
          <a:solidFill>
            <a:schemeClr val="tx1"/>
          </a:solidFill>
          <a:latin typeface="+mn-lt"/>
          <a:ea typeface="+mn-ea"/>
          <a:cs typeface="+mn-cs"/>
        </a:defRPr>
      </a:lvl4pPr>
      <a:lvl5pPr marL="1424570" indent="-158286" algn="l" defTabSz="633142">
        <a:lnSpc>
          <a:spcPct val="90000"/>
        </a:lnSpc>
        <a:spcBef>
          <a:spcPts val="346"/>
        </a:spcBef>
        <a:buFont typeface="Arial"/>
        <a:buChar char="•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1741141" indent="-158286" algn="l" defTabSz="633142">
        <a:lnSpc>
          <a:spcPct val="90000"/>
        </a:lnSpc>
        <a:spcBef>
          <a:spcPts val="346"/>
        </a:spcBef>
        <a:buFont typeface="Arial"/>
        <a:buChar char="•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057712" indent="-158286" algn="l" defTabSz="633142">
        <a:lnSpc>
          <a:spcPct val="90000"/>
        </a:lnSpc>
        <a:spcBef>
          <a:spcPts val="346"/>
        </a:spcBef>
        <a:buFont typeface="Arial"/>
        <a:buChar char="•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2374283" indent="-158286" algn="l" defTabSz="633142">
        <a:lnSpc>
          <a:spcPct val="90000"/>
        </a:lnSpc>
        <a:spcBef>
          <a:spcPts val="346"/>
        </a:spcBef>
        <a:buFont typeface="Arial"/>
        <a:buChar char="•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2690854" indent="-158286" algn="l" defTabSz="633142">
        <a:lnSpc>
          <a:spcPct val="90000"/>
        </a:lnSpc>
        <a:spcBef>
          <a:spcPts val="346"/>
        </a:spcBef>
        <a:buFont typeface="Arial"/>
        <a:buChar char="•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142"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316571" algn="l" defTabSz="633142">
        <a:defRPr sz="1200">
          <a:solidFill>
            <a:schemeClr val="tx1"/>
          </a:solidFill>
          <a:latin typeface="+mn-lt"/>
          <a:ea typeface="+mn-ea"/>
          <a:cs typeface="+mn-cs"/>
        </a:defRPr>
      </a:lvl2pPr>
      <a:lvl3pPr marL="633142" algn="l" defTabSz="633142">
        <a:defRPr sz="1200">
          <a:solidFill>
            <a:schemeClr val="tx1"/>
          </a:solidFill>
          <a:latin typeface="+mn-lt"/>
          <a:ea typeface="+mn-ea"/>
          <a:cs typeface="+mn-cs"/>
        </a:defRPr>
      </a:lvl3pPr>
      <a:lvl4pPr marL="949713" algn="l" defTabSz="633142">
        <a:defRPr sz="1200">
          <a:solidFill>
            <a:schemeClr val="tx1"/>
          </a:solidFill>
          <a:latin typeface="+mn-lt"/>
          <a:ea typeface="+mn-ea"/>
          <a:cs typeface="+mn-cs"/>
        </a:defRPr>
      </a:lvl4pPr>
      <a:lvl5pPr marL="1266284" algn="l" defTabSz="633142"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1582855" algn="l" defTabSz="633142"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1899426" algn="l" defTabSz="633142"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2215997" algn="l" defTabSz="633142"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2532568" algn="l" defTabSz="633142">
        <a:defRPr sz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nfo@kaysant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nfo@kaysant.r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" name="Rectangle 16"/>
          <p:cNvSpPr>
            <a:spLocks noChangeArrowheads="1"/>
          </p:cNvSpPr>
          <p:nvPr/>
        </p:nvSpPr>
        <p:spPr bwMode="auto">
          <a:xfrm>
            <a:off x="319607" y="1220042"/>
            <a:ext cx="5079239" cy="41863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t" anchorCtr="0"/>
          <a:lstStyle/>
          <a:p>
            <a:pPr>
              <a:defRPr/>
            </a:pPr>
            <a:r>
              <a:rPr lang="ru-RU"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Наименование: </a:t>
            </a:r>
            <a:r>
              <a:rPr lang="ru-RU" sz="1200" dirty="0">
                <a:solidFill>
                  <a:prstClr val="black"/>
                </a:solidFill>
                <a:latin typeface="Times New Roman"/>
                <a:cs typeface="Times New Roman"/>
              </a:rPr>
              <a:t>Спутниковая связь</a:t>
            </a:r>
            <a:endParaRPr lang="ru-RU" sz="1200" dirty="0">
              <a:solidFill>
                <a:srgbClr val="FFFFFF"/>
              </a:solidFill>
              <a:latin typeface="Arial"/>
            </a:endParaRPr>
          </a:p>
          <a:p>
            <a:pPr algn="just">
              <a:defRPr/>
            </a:pPr>
            <a:endParaRPr lang="ru-RU" sz="12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endParaRPr lang="ru-RU" sz="12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endParaRPr lang="ru-RU" sz="12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endParaRPr lang="ru-RU" sz="12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316871" y="1919336"/>
            <a:ext cx="5079240" cy="85632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t" anchorCtr="0"/>
          <a:lstStyle/>
          <a:p>
            <a:pPr defTabSz="914400">
              <a:lnSpc>
                <a:spcPct val="100000"/>
              </a:lnSpc>
            </a:pPr>
            <a:r>
              <a:rPr lang="ru-RU"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Назначение: </a:t>
            </a:r>
            <a:r>
              <a:rPr lang="ru-RU" sz="1200" dirty="0">
                <a:solidFill>
                  <a:prstClr val="black"/>
                </a:solidFill>
                <a:latin typeface="Times New Roman"/>
                <a:cs typeface="Times New Roman"/>
              </a:rPr>
              <a:t>Обеспечение дальней </a:t>
            </a:r>
            <a:r>
              <a:rPr lang="ru-RU" sz="1200" dirty="0" err="1">
                <a:solidFill>
                  <a:prstClr val="black"/>
                </a:solidFill>
                <a:latin typeface="Times New Roman"/>
                <a:cs typeface="Times New Roman"/>
              </a:rPr>
              <a:t>загоризонтной</a:t>
            </a:r>
            <a:r>
              <a:rPr lang="ru-RU" sz="1200" dirty="0">
                <a:solidFill>
                  <a:prstClr val="black"/>
                </a:solidFill>
                <a:latin typeface="Times New Roman"/>
                <a:cs typeface="Times New Roman"/>
              </a:rPr>
              <a:t> связи для управления роботизированными комплексами, исполняющими устройствами, а так же обеспечения (голосовой, текстовой связи и сети интернет – перспективно)</a:t>
            </a:r>
          </a:p>
          <a:p>
            <a:pPr>
              <a:defRPr/>
            </a:pPr>
            <a:endParaRPr lang="ru-RU" sz="12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9" name="Прямоугольник 8"/>
          <p:cNvSpPr/>
          <p:nvPr/>
        </p:nvSpPr>
        <p:spPr bwMode="auto">
          <a:xfrm>
            <a:off x="6098643" y="3233178"/>
            <a:ext cx="3284695" cy="251644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019" tIns="30679" rIns="46019" bIns="30679" anchor="ctr"/>
          <a:lstStyle/>
          <a:p>
            <a:pPr algn="ctr">
              <a:defRPr/>
            </a:pPr>
            <a:r>
              <a:rPr lang="ru-RU" sz="1200" b="1">
                <a:solidFill>
                  <a:srgbClr val="C00000"/>
                </a:solidFill>
                <a:latin typeface="Times New Roman"/>
                <a:cs typeface="Times New Roman"/>
              </a:rPr>
              <a:t>Основные ТТХ </a:t>
            </a:r>
            <a:endParaRPr/>
          </a:p>
        </p:txBody>
      </p:sp>
      <p:sp>
        <p:nvSpPr>
          <p:cNvPr id="24" name="Прямоугольник 8"/>
          <p:cNvSpPr/>
          <p:nvPr/>
        </p:nvSpPr>
        <p:spPr bwMode="auto">
          <a:xfrm>
            <a:off x="316871" y="5658401"/>
            <a:ext cx="5079240" cy="716768"/>
          </a:xfrm>
          <a:prstGeom prst="rect">
            <a:avLst/>
          </a:prstGeom>
          <a:noFill/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019" tIns="30679" rIns="46019" bIns="30679" anchor="t"/>
          <a:lstStyle/>
          <a:p>
            <a:pPr>
              <a:defRPr/>
            </a:pPr>
            <a:r>
              <a:rPr lang="ru-RU" sz="1400" b="1">
                <a:solidFill>
                  <a:srgbClr val="C00000"/>
                </a:solidFill>
                <a:latin typeface="Times New Roman"/>
                <a:cs typeface="Times New Roman"/>
              </a:rPr>
              <a:t>Разработчик:</a:t>
            </a:r>
            <a:r>
              <a:rPr lang="ru-RU" sz="1400" b="1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120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ООО НПО «Кайсант». </a:t>
            </a:r>
            <a:endParaRPr lang="ru-RU" sz="12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sz="1200" u="sng">
                <a:solidFill>
                  <a:schemeClr val="tx1"/>
                </a:solidFill>
                <a:latin typeface="Calibri"/>
                <a:ea typeface="Arial"/>
                <a:cs typeface="Arial"/>
                <a:hlinkClick r:id="rId3" tooltip="http://info@kaysant.ru"/>
              </a:rPr>
              <a:t>info@kaysant.ru</a:t>
            </a:r>
            <a:endParaRPr lang="en-US" sz="12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1200">
                <a:solidFill>
                  <a:schemeClr val="tx1"/>
                </a:solidFill>
                <a:latin typeface="Calibri"/>
                <a:ea typeface="Arial"/>
                <a:cs typeface="Arial"/>
              </a:rPr>
              <a:t>+7 (499) 112-39-68</a:t>
            </a:r>
            <a:r>
              <a:rPr lang="ru-RU" sz="1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 </a:t>
            </a:r>
            <a:endParaRPr sz="180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/>
          <a:srcRect l="336" r="334"/>
          <a:stretch/>
        </p:blipFill>
        <p:spPr bwMode="auto">
          <a:xfrm>
            <a:off x="0" y="0"/>
            <a:ext cx="9906000" cy="586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" name="Прямоугольник 16"/>
          <p:cNvSpPr/>
          <p:nvPr/>
        </p:nvSpPr>
        <p:spPr bwMode="auto">
          <a:xfrm>
            <a:off x="0" y="113453"/>
            <a:ext cx="9906000" cy="369332"/>
          </a:xfrm>
          <a:prstGeom prst="rect">
            <a:avLst/>
          </a:prstGeom>
        </p:spPr>
        <p:txBody>
          <a:bodyPr wrap="square" lIns="72000" rIns="72000">
            <a:spAutoFit/>
          </a:bodyPr>
          <a:lstStyle/>
          <a:p>
            <a:pPr algn="ctr">
              <a:defRPr/>
            </a:pPr>
            <a:r>
              <a:rPr lang="ru-RU" sz="1800" b="1" u="none" strike="noStrike" dirty="0">
                <a:solidFill>
                  <a:srgbClr val="002060"/>
                </a:solidFill>
                <a:uFillTx/>
                <a:latin typeface="Arial"/>
                <a:ea typeface="Yu Gothic UI Light"/>
              </a:rPr>
              <a:t>Спутниковая </a:t>
            </a:r>
            <a:r>
              <a:rPr lang="ru-RU" sz="1800" b="1" dirty="0">
                <a:solidFill>
                  <a:srgbClr val="002060"/>
                </a:solidFill>
                <a:latin typeface="Arial"/>
                <a:ea typeface="Yu Gothic UI Light"/>
              </a:rPr>
              <a:t>связь </a:t>
            </a:r>
            <a:r>
              <a:rPr lang="en-US" sz="1800" b="1" dirty="0">
                <a:solidFill>
                  <a:srgbClr val="002060"/>
                </a:solidFill>
                <a:latin typeface="Arial"/>
                <a:ea typeface="Yu Gothic UI Light"/>
              </a:rPr>
              <a:t>3U</a:t>
            </a:r>
            <a:endParaRPr lang="ru-RU" sz="1800" b="1" dirty="0">
              <a:solidFill>
                <a:srgbClr val="002060"/>
              </a:solidFill>
              <a:latin typeface="Arial"/>
              <a:ea typeface="Yu Gothic UI Light"/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403880"/>
              </p:ext>
            </p:extLst>
          </p:nvPr>
        </p:nvGraphicFramePr>
        <p:xfrm>
          <a:off x="5763206" y="3484822"/>
          <a:ext cx="3876439" cy="16485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3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2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7092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Наименование характеристик</a:t>
                      </a:r>
                      <a:endParaRPr dirty="0"/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indent="0" algn="ctr" defTabSz="633142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Значение</a:t>
                      </a:r>
                      <a:endParaRPr dirty="0"/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2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Орбита</a:t>
                      </a:r>
                    </a:p>
                  </a:txBody>
                  <a:tcPr marL="68400" marR="684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ССО 500 км</a:t>
                      </a:r>
                    </a:p>
                  </a:txBody>
                  <a:tcPr marL="68400" marR="684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2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Вес</a:t>
                      </a:r>
                    </a:p>
                  </a:txBody>
                  <a:tcPr marL="68400" marR="684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4 кг </a:t>
                      </a:r>
                    </a:p>
                  </a:txBody>
                  <a:tcPr marL="68400" marR="684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271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Типоразмер 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CubeSat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68400" marR="684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3U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68400" marR="684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646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Связь</a:t>
                      </a:r>
                    </a:p>
                  </a:txBody>
                  <a:tcPr marL="68400" marR="684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Гермес</a:t>
                      </a:r>
                    </a:p>
                  </a:txBody>
                  <a:tcPr marL="68400" marR="684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0" name="Прямоугольник 8"/>
          <p:cNvSpPr/>
          <p:nvPr/>
        </p:nvSpPr>
        <p:spPr bwMode="auto">
          <a:xfrm>
            <a:off x="316871" y="2942376"/>
            <a:ext cx="5079240" cy="2408215"/>
          </a:xfrm>
          <a:prstGeom prst="rect">
            <a:avLst/>
          </a:prstGeom>
          <a:noFill/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019" tIns="30679" rIns="46019" bIns="30679" anchor="t"/>
          <a:lstStyle/>
          <a:p>
            <a:pPr marL="3175" indent="-3175" algn="just">
              <a:defRPr/>
            </a:pPr>
            <a:r>
              <a:rPr lang="ru-RU"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Описание,</a:t>
            </a:r>
            <a:r>
              <a:rPr lang="en-US"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преимущества:</a:t>
            </a:r>
          </a:p>
          <a:p>
            <a:pPr>
              <a:defRPr/>
            </a:pPr>
            <a:endParaRPr lang="ru-RU" sz="12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200" dirty="0">
                <a:solidFill>
                  <a:prstClr val="black"/>
                </a:solidFill>
                <a:latin typeface="Times New Roman"/>
                <a:cs typeface="Times New Roman"/>
              </a:rPr>
              <a:t>Компактность и эффективность. С учётом массы спутникового аппарата (всего </a:t>
            </a:r>
            <a:r>
              <a:rPr lang="en-US" sz="1200" dirty="0">
                <a:solidFill>
                  <a:prstClr val="black"/>
                </a:solidFill>
                <a:latin typeface="Times New Roman"/>
                <a:cs typeface="Times New Roman"/>
              </a:rPr>
              <a:t>3</a:t>
            </a:r>
            <a:r>
              <a:rPr lang="ru-RU" sz="1200" dirty="0">
                <a:solidFill>
                  <a:prstClr val="black"/>
                </a:solidFill>
                <a:latin typeface="Times New Roman"/>
                <a:cs typeface="Times New Roman"/>
              </a:rPr>
              <a:t> кг), «Гермес» предлагает лёгкое, но функционально насыщенное решение, обеспечивающее широкий набор возможностей. </a:t>
            </a:r>
          </a:p>
          <a:p>
            <a:pPr marL="171360" indent="-17136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200" dirty="0" err="1">
                <a:solidFill>
                  <a:prstClr val="black"/>
                </a:solidFill>
                <a:latin typeface="Times New Roman"/>
                <a:cs typeface="Times New Roman"/>
              </a:rPr>
              <a:t>Загоризонтная</a:t>
            </a:r>
            <a:r>
              <a:rPr lang="ru-RU" sz="1200" dirty="0">
                <a:solidFill>
                  <a:prstClr val="black"/>
                </a:solidFill>
                <a:latin typeface="Times New Roman"/>
                <a:cs typeface="Times New Roman"/>
              </a:rPr>
              <a:t> связь. Система устраняет барьеры обычной прямой видимости, что критически важно для связи на удалённых расстояниях</a:t>
            </a:r>
          </a:p>
          <a:p>
            <a:pPr marL="171360" indent="-17136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200" dirty="0">
                <a:solidFill>
                  <a:prstClr val="black"/>
                </a:solidFill>
                <a:latin typeface="Times New Roman"/>
                <a:cs typeface="Times New Roman"/>
              </a:rPr>
              <a:t>Быстрая развёртка и доступность. Благодаря орбитальной высоте всего 550 км и продуманной спутниковой архитектуре, запуск и эксплуатация спутниковых аппаратов «Гермес» возможны в короткие сроки.</a:t>
            </a:r>
          </a:p>
          <a:p>
            <a:pPr algn="just" defTabSz="914400">
              <a:lnSpc>
                <a:spcPct val="100000"/>
              </a:lnSpc>
            </a:pPr>
            <a:endParaRPr lang="ru-RU" sz="12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algn="just" defTabSz="914400">
              <a:lnSpc>
                <a:spcPct val="100000"/>
              </a:lnSpc>
            </a:pPr>
            <a:endParaRPr lang="ru-RU" sz="12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175" indent="-3175" algn="just">
              <a:defRPr/>
            </a:pPr>
            <a:endParaRPr lang="ru-RU" sz="12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175" indent="-3175" algn="just">
              <a:defRPr/>
            </a:pPr>
            <a:endParaRPr lang="ru-RU" sz="12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175" indent="-3175" algn="just">
              <a:defRPr/>
            </a:pPr>
            <a:endParaRPr lang="ru-RU" sz="12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40B003-1018-4808-9870-A101F078BC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63206" y="559481"/>
            <a:ext cx="3705647" cy="256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833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" name="Rectangle 16"/>
          <p:cNvSpPr>
            <a:spLocks noChangeArrowheads="1"/>
          </p:cNvSpPr>
          <p:nvPr/>
        </p:nvSpPr>
        <p:spPr bwMode="auto">
          <a:xfrm>
            <a:off x="319607" y="1220042"/>
            <a:ext cx="5079239" cy="41863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t" anchorCtr="0"/>
          <a:lstStyle/>
          <a:p>
            <a:pPr>
              <a:defRPr/>
            </a:pPr>
            <a:r>
              <a:rPr lang="ru-RU"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Наименование: </a:t>
            </a:r>
            <a:r>
              <a:rPr lang="ru-RU" sz="1200" dirty="0">
                <a:solidFill>
                  <a:prstClr val="black"/>
                </a:solidFill>
                <a:latin typeface="Times New Roman"/>
                <a:cs typeface="Times New Roman"/>
              </a:rPr>
              <a:t>Спутниковая связь</a:t>
            </a:r>
            <a:endParaRPr lang="ru-RU" sz="1200" dirty="0">
              <a:solidFill>
                <a:srgbClr val="FFFFFF"/>
              </a:solidFill>
              <a:latin typeface="Arial"/>
            </a:endParaRPr>
          </a:p>
          <a:p>
            <a:pPr algn="just">
              <a:defRPr/>
            </a:pPr>
            <a:endParaRPr lang="ru-RU" sz="12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endParaRPr lang="ru-RU" sz="12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endParaRPr lang="ru-RU" sz="12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endParaRPr lang="ru-RU" sz="12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316871" y="1919336"/>
            <a:ext cx="5079240" cy="85632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t" anchorCtr="0"/>
          <a:lstStyle/>
          <a:p>
            <a:pPr defTabSz="914400">
              <a:lnSpc>
                <a:spcPct val="100000"/>
              </a:lnSpc>
            </a:pPr>
            <a:r>
              <a:rPr lang="ru-RU"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Назначение: </a:t>
            </a:r>
            <a:r>
              <a:rPr lang="ru-RU" sz="1200" dirty="0">
                <a:solidFill>
                  <a:prstClr val="black"/>
                </a:solidFill>
                <a:latin typeface="Times New Roman"/>
                <a:cs typeface="Times New Roman"/>
              </a:rPr>
              <a:t>Обеспечение дальней </a:t>
            </a:r>
            <a:r>
              <a:rPr lang="ru-RU" sz="1200" dirty="0" err="1">
                <a:solidFill>
                  <a:prstClr val="black"/>
                </a:solidFill>
                <a:latin typeface="Times New Roman"/>
                <a:cs typeface="Times New Roman"/>
              </a:rPr>
              <a:t>загоризонтной</a:t>
            </a:r>
            <a:r>
              <a:rPr lang="ru-RU" sz="1200" dirty="0">
                <a:solidFill>
                  <a:prstClr val="black"/>
                </a:solidFill>
                <a:latin typeface="Times New Roman"/>
                <a:cs typeface="Times New Roman"/>
              </a:rPr>
              <a:t> связи для управления роботизированными комплексами, исполняющими устройствами, а так же обеспечения (голосовой, текстовой связи и сети интернет – перспективно)</a:t>
            </a:r>
          </a:p>
          <a:p>
            <a:pPr>
              <a:defRPr/>
            </a:pPr>
            <a:endParaRPr lang="ru-RU" sz="12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9" name="Прямоугольник 8"/>
          <p:cNvSpPr/>
          <p:nvPr/>
        </p:nvSpPr>
        <p:spPr bwMode="auto">
          <a:xfrm>
            <a:off x="6098643" y="3233178"/>
            <a:ext cx="3284695" cy="251644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019" tIns="30679" rIns="46019" bIns="30679" anchor="ctr"/>
          <a:lstStyle/>
          <a:p>
            <a:pPr algn="ctr">
              <a:defRPr/>
            </a:pPr>
            <a:r>
              <a:rPr lang="ru-RU" sz="1200" b="1">
                <a:solidFill>
                  <a:srgbClr val="C00000"/>
                </a:solidFill>
                <a:latin typeface="Times New Roman"/>
                <a:cs typeface="Times New Roman"/>
              </a:rPr>
              <a:t>Основные ТТХ </a:t>
            </a:r>
            <a:endParaRPr/>
          </a:p>
        </p:txBody>
      </p:sp>
      <p:sp>
        <p:nvSpPr>
          <p:cNvPr id="24" name="Прямоугольник 8"/>
          <p:cNvSpPr/>
          <p:nvPr/>
        </p:nvSpPr>
        <p:spPr bwMode="auto">
          <a:xfrm>
            <a:off x="316871" y="5658401"/>
            <a:ext cx="5079240" cy="716768"/>
          </a:xfrm>
          <a:prstGeom prst="rect">
            <a:avLst/>
          </a:prstGeom>
          <a:noFill/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019" tIns="30679" rIns="46019" bIns="30679" anchor="t"/>
          <a:lstStyle/>
          <a:p>
            <a:pPr>
              <a:defRPr/>
            </a:pPr>
            <a:r>
              <a:rPr lang="ru-RU" sz="1400" b="1">
                <a:solidFill>
                  <a:srgbClr val="C00000"/>
                </a:solidFill>
                <a:latin typeface="Times New Roman"/>
                <a:cs typeface="Times New Roman"/>
              </a:rPr>
              <a:t>Разработчик:</a:t>
            </a:r>
            <a:r>
              <a:rPr lang="ru-RU" sz="1400" b="1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120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ООО НПО «Кайсант». </a:t>
            </a:r>
            <a:endParaRPr lang="ru-RU" sz="12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sz="1200" u="sng">
                <a:solidFill>
                  <a:schemeClr val="tx1"/>
                </a:solidFill>
                <a:latin typeface="Calibri"/>
                <a:ea typeface="Arial"/>
                <a:cs typeface="Arial"/>
                <a:hlinkClick r:id="rId3" tooltip="http://info@kaysant.ru"/>
              </a:rPr>
              <a:t>info@kaysant.ru</a:t>
            </a:r>
            <a:endParaRPr lang="en-US" sz="12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1200">
                <a:solidFill>
                  <a:schemeClr val="tx1"/>
                </a:solidFill>
                <a:latin typeface="Calibri"/>
                <a:ea typeface="Arial"/>
                <a:cs typeface="Arial"/>
              </a:rPr>
              <a:t>+7 (499) 112-39-68</a:t>
            </a:r>
            <a:r>
              <a:rPr lang="ru-RU" sz="1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 </a:t>
            </a:r>
            <a:endParaRPr sz="180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/>
          <a:srcRect l="336" r="334"/>
          <a:stretch/>
        </p:blipFill>
        <p:spPr bwMode="auto">
          <a:xfrm>
            <a:off x="0" y="0"/>
            <a:ext cx="9906000" cy="586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" name="Прямоугольник 16"/>
          <p:cNvSpPr/>
          <p:nvPr/>
        </p:nvSpPr>
        <p:spPr bwMode="auto">
          <a:xfrm>
            <a:off x="0" y="113453"/>
            <a:ext cx="9906000" cy="369332"/>
          </a:xfrm>
          <a:prstGeom prst="rect">
            <a:avLst/>
          </a:prstGeom>
        </p:spPr>
        <p:txBody>
          <a:bodyPr wrap="square" lIns="72000" rIns="72000">
            <a:spAutoFit/>
          </a:bodyPr>
          <a:lstStyle/>
          <a:p>
            <a:pPr algn="ctr">
              <a:defRPr/>
            </a:pPr>
            <a:r>
              <a:rPr lang="ru-RU" sz="1800" b="1" u="none" strike="noStrike" dirty="0">
                <a:solidFill>
                  <a:srgbClr val="002060"/>
                </a:solidFill>
                <a:uFillTx/>
                <a:latin typeface="Arial"/>
                <a:ea typeface="Yu Gothic UI Light"/>
              </a:rPr>
              <a:t>Спутниковая </a:t>
            </a:r>
            <a:r>
              <a:rPr lang="ru-RU" sz="1800" b="1" dirty="0">
                <a:solidFill>
                  <a:srgbClr val="002060"/>
                </a:solidFill>
                <a:latin typeface="Arial"/>
                <a:ea typeface="Yu Gothic UI Light"/>
              </a:rPr>
              <a:t>связь 6</a:t>
            </a:r>
            <a:r>
              <a:rPr lang="en-US" sz="1800" b="1" dirty="0">
                <a:solidFill>
                  <a:srgbClr val="002060"/>
                </a:solidFill>
                <a:latin typeface="Arial"/>
                <a:ea typeface="Yu Gothic UI Light"/>
              </a:rPr>
              <a:t>U</a:t>
            </a:r>
            <a:endParaRPr lang="ru-RU" sz="1800" b="1" dirty="0">
              <a:solidFill>
                <a:srgbClr val="002060"/>
              </a:solidFill>
              <a:latin typeface="Arial"/>
              <a:ea typeface="Yu Gothic UI Light"/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742560"/>
              </p:ext>
            </p:extLst>
          </p:nvPr>
        </p:nvGraphicFramePr>
        <p:xfrm>
          <a:off x="5763206" y="3484822"/>
          <a:ext cx="3876439" cy="16485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3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2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7092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Наименование характеристик</a:t>
                      </a:r>
                      <a:endParaRPr dirty="0"/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indent="0" algn="ctr" defTabSz="633142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Значение</a:t>
                      </a:r>
                      <a:endParaRPr dirty="0"/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2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Орбита</a:t>
                      </a:r>
                    </a:p>
                  </a:txBody>
                  <a:tcPr marL="68400" marR="684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ССО 500 км</a:t>
                      </a:r>
                    </a:p>
                  </a:txBody>
                  <a:tcPr marL="68400" marR="684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2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Вес</a:t>
                      </a:r>
                    </a:p>
                  </a:txBody>
                  <a:tcPr marL="68400" marR="684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8 кг </a:t>
                      </a:r>
                    </a:p>
                  </a:txBody>
                  <a:tcPr marL="68400" marR="684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271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Типоразмер 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CubeSat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68400" marR="684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6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U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68400" marR="684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646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Связь</a:t>
                      </a:r>
                    </a:p>
                  </a:txBody>
                  <a:tcPr marL="68400" marR="684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Гермес</a:t>
                      </a:r>
                    </a:p>
                  </a:txBody>
                  <a:tcPr marL="68400" marR="684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0" name="Прямоугольник 8"/>
          <p:cNvSpPr/>
          <p:nvPr/>
        </p:nvSpPr>
        <p:spPr bwMode="auto">
          <a:xfrm>
            <a:off x="316871" y="2942376"/>
            <a:ext cx="5079240" cy="2408215"/>
          </a:xfrm>
          <a:prstGeom prst="rect">
            <a:avLst/>
          </a:prstGeom>
          <a:noFill/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019" tIns="30679" rIns="46019" bIns="30679" anchor="t"/>
          <a:lstStyle/>
          <a:p>
            <a:pPr marL="3175" indent="-3175" algn="just">
              <a:defRPr/>
            </a:pPr>
            <a:r>
              <a:rPr lang="ru-RU"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Описание,</a:t>
            </a:r>
            <a:r>
              <a:rPr lang="en-US"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преимущества:</a:t>
            </a:r>
          </a:p>
          <a:p>
            <a:pPr>
              <a:defRPr/>
            </a:pPr>
            <a:endParaRPr lang="ru-RU" sz="12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200" dirty="0">
                <a:solidFill>
                  <a:prstClr val="black"/>
                </a:solidFill>
                <a:latin typeface="Times New Roman"/>
                <a:cs typeface="Times New Roman"/>
              </a:rPr>
              <a:t>Компактность и эффективность. С учётом массы спутникового аппарата (всего 8 кг), «Гермес» предлагает лёгкое, но функционально насыщенное решение, обеспечивающее широкий набор возможностей. </a:t>
            </a:r>
          </a:p>
          <a:p>
            <a:pPr marL="171360" indent="-17136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200" dirty="0" err="1">
                <a:solidFill>
                  <a:prstClr val="black"/>
                </a:solidFill>
                <a:latin typeface="Times New Roman"/>
                <a:cs typeface="Times New Roman"/>
              </a:rPr>
              <a:t>Загоризонтная</a:t>
            </a:r>
            <a:r>
              <a:rPr lang="ru-RU" sz="1200" dirty="0">
                <a:solidFill>
                  <a:prstClr val="black"/>
                </a:solidFill>
                <a:latin typeface="Times New Roman"/>
                <a:cs typeface="Times New Roman"/>
              </a:rPr>
              <a:t> связь. Система устраняет барьеры обычной прямой видимости, что критически важно для связи на удалённых расстояниях</a:t>
            </a:r>
          </a:p>
          <a:p>
            <a:pPr marL="171360" indent="-17136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200" dirty="0">
                <a:solidFill>
                  <a:prstClr val="black"/>
                </a:solidFill>
                <a:latin typeface="Times New Roman"/>
                <a:cs typeface="Times New Roman"/>
              </a:rPr>
              <a:t>Быстрая развёртка и доступность. Благодаря орбитальной высоте всего 550 км и продуманной спутниковой архитектуре, запуск и эксплуатация спутниковых аппаратов «Гермес» возможны в короткие сроки.</a:t>
            </a:r>
          </a:p>
          <a:p>
            <a:pPr marL="171360" indent="-17136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200" dirty="0">
                <a:solidFill>
                  <a:prstClr val="black"/>
                </a:solidFill>
                <a:latin typeface="Times New Roman"/>
                <a:cs typeface="Times New Roman"/>
              </a:rPr>
              <a:t>Дополнительно оснащен модемом «Гонец»</a:t>
            </a:r>
          </a:p>
          <a:p>
            <a:pPr algn="just" defTabSz="914400">
              <a:lnSpc>
                <a:spcPct val="100000"/>
              </a:lnSpc>
            </a:pPr>
            <a:endParaRPr lang="ru-RU" sz="12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algn="just" defTabSz="914400">
              <a:lnSpc>
                <a:spcPct val="100000"/>
              </a:lnSpc>
            </a:pPr>
            <a:endParaRPr lang="ru-RU" sz="12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175" indent="-3175" algn="just">
              <a:defRPr/>
            </a:pPr>
            <a:endParaRPr lang="ru-RU" sz="12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175" indent="-3175" algn="just">
              <a:defRPr/>
            </a:pPr>
            <a:endParaRPr lang="ru-RU" sz="12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175" indent="-3175" algn="just">
              <a:defRPr/>
            </a:pPr>
            <a:endParaRPr lang="ru-RU" sz="12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CFCF899-7988-45B4-999A-31FA7618B6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6126" r="83874"/>
                    </a14:imgEffect>
                  </a14:imgLayer>
                </a14:imgProps>
              </a:ext>
            </a:extLst>
          </a:blip>
          <a:srcRect l="7658" r="7658"/>
          <a:stretch/>
        </p:blipFill>
        <p:spPr bwMode="auto">
          <a:xfrm>
            <a:off x="5955561" y="488628"/>
            <a:ext cx="3323777" cy="294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742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314</Words>
  <Application>Microsoft Office PowerPoint</Application>
  <PresentationFormat>Лист A4 (210x297 мм)</PresentationFormat>
  <Paragraphs>57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Пахомов</dc:creator>
  <cp:lastModifiedBy>Анастасия Иванова</cp:lastModifiedBy>
  <cp:revision>109</cp:revision>
  <cp:lastPrinted>2026-03-23T08:13:40Z</cp:lastPrinted>
  <dcterms:modified xsi:type="dcterms:W3CDTF">2026-05-07T13:47:04Z</dcterms:modified>
</cp:coreProperties>
</file>