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329" r:id="rId4"/>
    <p:sldId id="327" r:id="rId5"/>
    <p:sldId id="328" r:id="rId6"/>
    <p:sldId id="258" r:id="rId7"/>
    <p:sldId id="267" r:id="rId8"/>
    <p:sldId id="326" r:id="rId9"/>
    <p:sldId id="272" r:id="rId10"/>
    <p:sldId id="309" r:id="rId11"/>
    <p:sldId id="331" r:id="rId12"/>
    <p:sldId id="325" r:id="rId13"/>
    <p:sldId id="324" r:id="rId14"/>
    <p:sldId id="270" r:id="rId15"/>
  </p:sldIdLst>
  <p:sldSz cx="9144000" cy="5143500" type="screen16x9"/>
  <p:notesSz cx="6858000" cy="9144000"/>
  <p:embeddedFontLst>
    <p:embeddedFont>
      <p:font typeface="Bricolage Grotesque" panose="020F0502020204030204"/>
      <p:regular r:id="rId17"/>
      <p:bold r:id="rId18"/>
      <p:italic r:id="rId19"/>
      <p:boldItalic r:id="rId20"/>
    </p:embeddedFont>
    <p:embeddedFont>
      <p:font typeface="Montserrat" pitchFamily="2" charset="0"/>
      <p:regular r:id="rId21"/>
      <p:bold r:id="rId22"/>
      <p:italic r:id="rId23"/>
      <p:boldItalic r:id="rId24"/>
    </p:embeddedFont>
    <p:embeddedFont>
      <p:font typeface="Montserrat Bold" pitchFamily="2" charset="0"/>
      <p:bold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501"/>
    <a:srgbClr val="49452C"/>
    <a:srgbClr val="716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50"/>
    <p:restoredTop sz="94752"/>
  </p:normalViewPr>
  <p:slideViewPr>
    <p:cSldViewPr snapToGrid="0">
      <p:cViewPr varScale="1">
        <p:scale>
          <a:sx n="130" d="100"/>
          <a:sy n="130" d="100"/>
        </p:scale>
        <p:origin x="184" y="5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3174297963081095E-2"/>
          <c:w val="0.96296296296296291"/>
          <c:h val="0.7644179698398206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 инвестором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Sheet1!$B$2:$G$2</c:f>
              <c:numCache>
                <c:formatCode>_-* #\ ##0_-;\-* #\ ##0_-;_-* "-"??_-;_-@_-</c:formatCode>
                <c:ptCount val="6"/>
                <c:pt idx="0">
                  <c:v>150</c:v>
                </c:pt>
                <c:pt idx="1">
                  <c:v>800</c:v>
                </c:pt>
                <c:pt idx="2">
                  <c:v>2500</c:v>
                </c:pt>
                <c:pt idx="3">
                  <c:v>5000</c:v>
                </c:pt>
                <c:pt idx="4">
                  <c:v>7500</c:v>
                </c:pt>
                <c:pt idx="5">
                  <c:v>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98-B74A-ABE2-17B407C620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 инвестора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Sheet1!$B$3:$G$3</c:f>
              <c:numCache>
                <c:formatCode>_-* #\ ##0_-;\-* #\ ##0_-;_-* "-"??_-;_-@_-</c:formatCode>
                <c:ptCount val="6"/>
                <c:pt idx="0">
                  <c:v>150</c:v>
                </c:pt>
                <c:pt idx="1">
                  <c:v>300</c:v>
                </c:pt>
                <c:pt idx="2">
                  <c:v>800</c:v>
                </c:pt>
                <c:pt idx="3">
                  <c:v>1300</c:v>
                </c:pt>
                <c:pt idx="4">
                  <c:v>2100</c:v>
                </c:pt>
                <c:pt idx="5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98-B74A-ABE2-17B407C620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5322623"/>
        <c:axId val="405318591"/>
      </c:lineChart>
      <c:catAx>
        <c:axId val="40532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405318591"/>
        <c:crosses val="autoZero"/>
        <c:auto val="1"/>
        <c:lblAlgn val="ctr"/>
        <c:lblOffset val="100"/>
        <c:noMultiLvlLbl val="0"/>
      </c:catAx>
      <c:valAx>
        <c:axId val="405318591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405322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RU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RU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6c3b1eb4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RU"/>
          </a:p>
        </p:txBody>
      </p:sp>
      <p:sp>
        <p:nvSpPr>
          <p:cNvPr id="146" name="Google Shape;146;g346c3b1eb4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6c3b1eb4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RU"/>
          </a:p>
        </p:txBody>
      </p:sp>
      <p:sp>
        <p:nvSpPr>
          <p:cNvPr id="68" name="Google Shape;68;g346c3b1eb4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A5CC91B4-D5CA-B38D-0EF2-0E847CD0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70069f791_0_0:notes">
            <a:extLst>
              <a:ext uri="{FF2B5EF4-FFF2-40B4-BE49-F238E27FC236}">
                <a16:creationId xmlns:a16="http://schemas.microsoft.com/office/drawing/2014/main" id="{FA835084-B96A-272A-3811-603A32B6F3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RU"/>
          </a:p>
        </p:txBody>
      </p:sp>
      <p:sp>
        <p:nvSpPr>
          <p:cNvPr id="74" name="Google Shape;74;g3470069f791_0_0:notes">
            <a:extLst>
              <a:ext uri="{FF2B5EF4-FFF2-40B4-BE49-F238E27FC236}">
                <a16:creationId xmlns:a16="http://schemas.microsoft.com/office/drawing/2014/main" id="{80FF02A2-B6ED-5F62-32B4-D30FD8261E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79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70069f7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RU"/>
          </a:p>
        </p:txBody>
      </p:sp>
      <p:sp>
        <p:nvSpPr>
          <p:cNvPr id="74" name="Google Shape;74;g3470069f7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E0F657D4-33DB-5EA6-BC34-4A67A2521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70069f791_0_0:notes">
            <a:extLst>
              <a:ext uri="{FF2B5EF4-FFF2-40B4-BE49-F238E27FC236}">
                <a16:creationId xmlns:a16="http://schemas.microsoft.com/office/drawing/2014/main" id="{49CBACD0-9900-E8BA-4683-9633060DCC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RU"/>
          </a:p>
        </p:txBody>
      </p:sp>
      <p:sp>
        <p:nvSpPr>
          <p:cNvPr id="74" name="Google Shape;74;g3470069f791_0_0:notes">
            <a:extLst>
              <a:ext uri="{FF2B5EF4-FFF2-40B4-BE49-F238E27FC236}">
                <a16:creationId xmlns:a16="http://schemas.microsoft.com/office/drawing/2014/main" id="{CA5F3862-A589-3385-73D6-D1EF44CC76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25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70069f7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RU"/>
          </a:p>
        </p:txBody>
      </p:sp>
      <p:sp>
        <p:nvSpPr>
          <p:cNvPr id="74" name="Google Shape;74;g3470069f7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6c3b1eb4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RU"/>
          </a:p>
        </p:txBody>
      </p:sp>
      <p:sp>
        <p:nvSpPr>
          <p:cNvPr id="128" name="Google Shape;128;g346c3b1eb4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2FF1D2E2-9242-351A-2B08-BAE3B0858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6c3b1eb49_0_45:notes">
            <a:extLst>
              <a:ext uri="{FF2B5EF4-FFF2-40B4-BE49-F238E27FC236}">
                <a16:creationId xmlns:a16="http://schemas.microsoft.com/office/drawing/2014/main" id="{1BED97BE-70E1-DD1F-151B-086192A90D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RU"/>
          </a:p>
        </p:txBody>
      </p:sp>
      <p:sp>
        <p:nvSpPr>
          <p:cNvPr id="122" name="Google Shape;122;g346c3b1eb49_0_45:notes">
            <a:extLst>
              <a:ext uri="{FF2B5EF4-FFF2-40B4-BE49-F238E27FC236}">
                <a16:creationId xmlns:a16="http://schemas.microsoft.com/office/drawing/2014/main" id="{95233E95-F872-7FD6-923E-EA16C559FD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880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58BE5-47C4-9D2C-AE38-7B45F31B2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2078E15-CF92-4B04-9450-C14A62B08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BEF2236-82D9-58BE-7805-09D721C15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D57330-4547-E003-BC86-83D150BD8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A24C7-3CE3-4D8C-8EAB-7AE7657850D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1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eb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web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web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management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ebp"/><Relationship Id="rId5" Type="http://schemas.openxmlformats.org/officeDocument/2006/relationships/image" Target="../media/image2.pn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eb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web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eb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5B99AF3-592E-567E-42AB-B49CBC938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17D4D355-CD48-58CD-9CD7-66C726776CE7}"/>
              </a:ext>
            </a:extLst>
          </p:cNvPr>
          <p:cNvSpPr txBox="1">
            <a:spLocks/>
          </p:cNvSpPr>
          <p:nvPr/>
        </p:nvSpPr>
        <p:spPr>
          <a:xfrm>
            <a:off x="197400" y="1563085"/>
            <a:ext cx="87492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ЭКОМЕНЕДЖМЕНТ</a:t>
            </a:r>
            <a:endParaRPr lang="ru-RU" sz="3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ru-RU" altLang="ru-RU" sz="2400" b="1" dirty="0">
                <a:solidFill>
                  <a:schemeClr val="tx1"/>
                </a:solidFill>
                <a:latin typeface="Montserrat" panose="00000500000000000000" pitchFamily="2" charset="-52"/>
              </a:rPr>
              <a:t>БУДУЩЕЕ СТАНДАРТОВ УПРАВЛЕНИЯ РАСПРЕДЕЛЁННЫМИ АКТИВАМИ</a:t>
            </a:r>
            <a:endParaRPr lang="ru-RU" sz="2400" dirty="0"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4DB4F9-77C7-2533-AB16-81FC58A5A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46">
            <a:extLst>
              <a:ext uri="{FF2B5EF4-FFF2-40B4-BE49-F238E27FC236}">
                <a16:creationId xmlns:a16="http://schemas.microsoft.com/office/drawing/2014/main" id="{7E28456E-4250-76A7-CC01-FAA870E125BF}"/>
              </a:ext>
            </a:extLst>
          </p:cNvPr>
          <p:cNvSpPr/>
          <p:nvPr/>
        </p:nvSpPr>
        <p:spPr>
          <a:xfrm>
            <a:off x="772258" y="4122750"/>
            <a:ext cx="3373721" cy="65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063"/>
              </a:lnSpc>
            </a:pPr>
            <a:endParaRPr lang="en-US" sz="656" dirty="0">
              <a:solidFill>
                <a:schemeClr val="tx1"/>
              </a:solidFill>
              <a:latin typeface="Montserrat" pitchFamily="34" charset="0"/>
            </a:endParaRPr>
          </a:p>
        </p:txBody>
      </p:sp>
      <p:pic>
        <p:nvPicPr>
          <p:cNvPr id="4" name="Рисунок 3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22DFBA-F402-22E7-A6ED-3B283A08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688DE3-EEE9-FDA0-996E-B77F75F3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770E964B-9317-94C5-7A53-A8933515580A}"/>
              </a:ext>
            </a:extLst>
          </p:cNvPr>
          <p:cNvSpPr/>
          <p:nvPr/>
        </p:nvSpPr>
        <p:spPr>
          <a:xfrm>
            <a:off x="251269" y="185971"/>
            <a:ext cx="6858000" cy="3086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18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РАЗВИТИЕ КОМПАНИИ</a:t>
            </a:r>
            <a:endParaRPr lang="en-US" sz="18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CB8B9659-3680-ABA5-3ED4-5A1D291771F6}"/>
              </a:ext>
            </a:extLst>
          </p:cNvPr>
          <p:cNvSpPr/>
          <p:nvPr/>
        </p:nvSpPr>
        <p:spPr>
          <a:xfrm>
            <a:off x="516297" y="3936247"/>
            <a:ext cx="939232" cy="1874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EBC2A385-75FF-BFF0-F547-E798C90BE000}"/>
              </a:ext>
            </a:extLst>
          </p:cNvPr>
          <p:cNvSpPr/>
          <p:nvPr/>
        </p:nvSpPr>
        <p:spPr>
          <a:xfrm>
            <a:off x="2019055" y="3977307"/>
            <a:ext cx="939232" cy="1874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</a:t>
            </a:r>
            <a:r>
              <a:rPr lang="ru-RU" sz="2000" b="1" dirty="0">
                <a:solidFill>
                  <a:schemeClr val="tx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F97970A1-9E92-9B89-6D50-F8611BECBDE4}"/>
              </a:ext>
            </a:extLst>
          </p:cNvPr>
          <p:cNvSpPr/>
          <p:nvPr/>
        </p:nvSpPr>
        <p:spPr>
          <a:xfrm>
            <a:off x="3564177" y="4006892"/>
            <a:ext cx="939232" cy="1874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</a:t>
            </a:r>
            <a:r>
              <a:rPr lang="ru-RU" sz="2000" b="1" dirty="0">
                <a:solidFill>
                  <a:schemeClr val="tx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3A3AB24E-7B60-C52D-DFAE-03C09B018D38}"/>
              </a:ext>
            </a:extLst>
          </p:cNvPr>
          <p:cNvSpPr/>
          <p:nvPr/>
        </p:nvSpPr>
        <p:spPr>
          <a:xfrm>
            <a:off x="5068591" y="4017799"/>
            <a:ext cx="939232" cy="1874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</a:t>
            </a:r>
            <a:r>
              <a:rPr lang="ru-RU" sz="2000" b="1" dirty="0">
                <a:solidFill>
                  <a:schemeClr val="tx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C154922E-4464-FEBC-26E9-BF767E6CD383}"/>
              </a:ext>
            </a:extLst>
          </p:cNvPr>
          <p:cNvSpPr/>
          <p:nvPr/>
        </p:nvSpPr>
        <p:spPr>
          <a:xfrm>
            <a:off x="6368471" y="3951356"/>
            <a:ext cx="1318203" cy="5810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</a:t>
            </a:r>
            <a:r>
              <a:rPr lang="ru-RU" sz="2000" b="1" dirty="0">
                <a:solidFill>
                  <a:schemeClr val="tx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ptos" pitchFamily="34" charset="0"/>
              </a:rPr>
              <a:t>Бюджет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Shape 3">
            <a:extLst>
              <a:ext uri="{FF2B5EF4-FFF2-40B4-BE49-F238E27FC236}">
                <a16:creationId xmlns:a16="http://schemas.microsoft.com/office/drawing/2014/main" id="{AD3E0199-6F7B-4ABC-1F14-474183AD2786}"/>
              </a:ext>
            </a:extLst>
          </p:cNvPr>
          <p:cNvSpPr/>
          <p:nvPr/>
        </p:nvSpPr>
        <p:spPr>
          <a:xfrm>
            <a:off x="687429" y="2138558"/>
            <a:ext cx="6867925" cy="6895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DBE7891B-2AF2-306E-FB33-78575B9FCE7B}"/>
              </a:ext>
            </a:extLst>
          </p:cNvPr>
          <p:cNvSpPr/>
          <p:nvPr/>
        </p:nvSpPr>
        <p:spPr>
          <a:xfrm>
            <a:off x="593014" y="3762620"/>
            <a:ext cx="358487" cy="57722"/>
          </a:xfrm>
          <a:prstGeom prst="roundRect">
            <a:avLst>
              <a:gd name="adj" fmla="val 71287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20" name="Shape 8">
            <a:extLst>
              <a:ext uri="{FF2B5EF4-FFF2-40B4-BE49-F238E27FC236}">
                <a16:creationId xmlns:a16="http://schemas.microsoft.com/office/drawing/2014/main" id="{142C2A43-F66D-A243-3428-A4B00F75305E}"/>
              </a:ext>
            </a:extLst>
          </p:cNvPr>
          <p:cNvSpPr/>
          <p:nvPr/>
        </p:nvSpPr>
        <p:spPr>
          <a:xfrm>
            <a:off x="2108863" y="3779603"/>
            <a:ext cx="358487" cy="103899"/>
          </a:xfrm>
          <a:prstGeom prst="roundRect">
            <a:avLst>
              <a:gd name="adj" fmla="val 39604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21" name="Shape 11">
            <a:extLst>
              <a:ext uri="{FF2B5EF4-FFF2-40B4-BE49-F238E27FC236}">
                <a16:creationId xmlns:a16="http://schemas.microsoft.com/office/drawing/2014/main" id="{10B0CC82-BFC5-5A84-218B-225F4179005D}"/>
              </a:ext>
            </a:extLst>
          </p:cNvPr>
          <p:cNvSpPr/>
          <p:nvPr/>
        </p:nvSpPr>
        <p:spPr>
          <a:xfrm>
            <a:off x="3620562" y="3328527"/>
            <a:ext cx="358487" cy="577215"/>
          </a:xfrm>
          <a:prstGeom prst="roundRect">
            <a:avLst>
              <a:gd name="adj" fmla="val 11478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22" name="Shape 14">
            <a:extLst>
              <a:ext uri="{FF2B5EF4-FFF2-40B4-BE49-F238E27FC236}">
                <a16:creationId xmlns:a16="http://schemas.microsoft.com/office/drawing/2014/main" id="{11A62D71-98BC-EA44-69B2-010FB7BBFB6B}"/>
              </a:ext>
            </a:extLst>
          </p:cNvPr>
          <p:cNvSpPr/>
          <p:nvPr/>
        </p:nvSpPr>
        <p:spPr>
          <a:xfrm>
            <a:off x="5109152" y="2160888"/>
            <a:ext cx="358487" cy="1731645"/>
          </a:xfrm>
          <a:prstGeom prst="roundRect">
            <a:avLst>
              <a:gd name="adj" fmla="val 11478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23" name="Shape 17">
            <a:extLst>
              <a:ext uri="{FF2B5EF4-FFF2-40B4-BE49-F238E27FC236}">
                <a16:creationId xmlns:a16="http://schemas.microsoft.com/office/drawing/2014/main" id="{530144A2-2B2F-D783-7D5F-3C19ADAD4B3A}"/>
              </a:ext>
            </a:extLst>
          </p:cNvPr>
          <p:cNvSpPr/>
          <p:nvPr/>
        </p:nvSpPr>
        <p:spPr>
          <a:xfrm>
            <a:off x="6533931" y="1087129"/>
            <a:ext cx="358487" cy="2805404"/>
          </a:xfrm>
          <a:prstGeom prst="roundRect">
            <a:avLst>
              <a:gd name="adj" fmla="val 11478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24" name="Shape 23">
            <a:extLst>
              <a:ext uri="{FF2B5EF4-FFF2-40B4-BE49-F238E27FC236}">
                <a16:creationId xmlns:a16="http://schemas.microsoft.com/office/drawing/2014/main" id="{82C97C28-E505-8399-F435-93A511ADB61C}"/>
              </a:ext>
            </a:extLst>
          </p:cNvPr>
          <p:cNvSpPr/>
          <p:nvPr/>
        </p:nvSpPr>
        <p:spPr>
          <a:xfrm>
            <a:off x="1071140" y="3525119"/>
            <a:ext cx="358487" cy="311696"/>
          </a:xfrm>
          <a:prstGeom prst="roundRect">
            <a:avLst>
              <a:gd name="adj" fmla="val 13201"/>
            </a:avLst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25" name="Shape 26">
            <a:extLst>
              <a:ext uri="{FF2B5EF4-FFF2-40B4-BE49-F238E27FC236}">
                <a16:creationId xmlns:a16="http://schemas.microsoft.com/office/drawing/2014/main" id="{D0A4F5B0-77BD-315A-9C50-6C45969DA995}"/>
              </a:ext>
            </a:extLst>
          </p:cNvPr>
          <p:cNvSpPr/>
          <p:nvPr/>
        </p:nvSpPr>
        <p:spPr>
          <a:xfrm>
            <a:off x="2582839" y="3525119"/>
            <a:ext cx="358487" cy="346329"/>
          </a:xfrm>
          <a:prstGeom prst="roundRect">
            <a:avLst>
              <a:gd name="adj" fmla="val 11881"/>
            </a:avLst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26" name="Shape 29">
            <a:extLst>
              <a:ext uri="{FF2B5EF4-FFF2-40B4-BE49-F238E27FC236}">
                <a16:creationId xmlns:a16="http://schemas.microsoft.com/office/drawing/2014/main" id="{C8E274D3-6346-6349-2FF3-A034F7C78606}"/>
              </a:ext>
            </a:extLst>
          </p:cNvPr>
          <p:cNvSpPr/>
          <p:nvPr/>
        </p:nvSpPr>
        <p:spPr>
          <a:xfrm>
            <a:off x="4116429" y="3315319"/>
            <a:ext cx="358487" cy="577215"/>
          </a:xfrm>
          <a:prstGeom prst="roundRect">
            <a:avLst>
              <a:gd name="adj" fmla="val 11478"/>
            </a:avLst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27" name="Shape 32">
            <a:extLst>
              <a:ext uri="{FF2B5EF4-FFF2-40B4-BE49-F238E27FC236}">
                <a16:creationId xmlns:a16="http://schemas.microsoft.com/office/drawing/2014/main" id="{B05782E5-4C2E-D80A-DFBB-FC3DEBE0C7C2}"/>
              </a:ext>
            </a:extLst>
          </p:cNvPr>
          <p:cNvSpPr/>
          <p:nvPr/>
        </p:nvSpPr>
        <p:spPr>
          <a:xfrm>
            <a:off x="5649336" y="2160888"/>
            <a:ext cx="358487" cy="1731645"/>
          </a:xfrm>
          <a:prstGeom prst="roundRect">
            <a:avLst>
              <a:gd name="adj" fmla="val 11478"/>
            </a:avLst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28" name="Shape 35">
            <a:extLst>
              <a:ext uri="{FF2B5EF4-FFF2-40B4-BE49-F238E27FC236}">
                <a16:creationId xmlns:a16="http://schemas.microsoft.com/office/drawing/2014/main" id="{833944D2-1BFE-9355-1042-0FA985BF28E3}"/>
              </a:ext>
            </a:extLst>
          </p:cNvPr>
          <p:cNvSpPr/>
          <p:nvPr/>
        </p:nvSpPr>
        <p:spPr>
          <a:xfrm>
            <a:off x="7109269" y="1078096"/>
            <a:ext cx="358487" cy="2805405"/>
          </a:xfrm>
          <a:prstGeom prst="roundRect">
            <a:avLst>
              <a:gd name="adj" fmla="val 11478"/>
            </a:avLst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7E1F0FC4-2CD4-ACB2-F1AD-CCD2D03CA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03" y="2505605"/>
            <a:ext cx="7935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5 </a:t>
            </a:r>
            <a:b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млн ₽</a:t>
            </a: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E92A52ED-7813-3556-C59B-B4D7F73EB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87" y="2513484"/>
            <a:ext cx="7935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9 </a:t>
            </a:r>
            <a:b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млн ₽</a:t>
            </a: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6E67ACFD-1A7C-F6FB-046E-4BADCFA35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759" y="2074402"/>
            <a:ext cx="7935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50 </a:t>
            </a:r>
            <a:b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млн ₽</a:t>
            </a: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84C1915F-0A97-51AA-8698-AF0F425C3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324" y="980897"/>
            <a:ext cx="7935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150</a:t>
            </a:r>
            <a:b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млн ₽</a:t>
            </a: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1">
            <a:extLst>
              <a:ext uri="{FF2B5EF4-FFF2-40B4-BE49-F238E27FC236}">
                <a16:creationId xmlns:a16="http://schemas.microsoft.com/office/drawing/2014/main" id="{FD927CCE-AFA7-E6D9-D1A3-FC3C74904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526" y="90209"/>
            <a:ext cx="195936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atin typeface="-webkit-standard"/>
              </a:rPr>
              <a:t>307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млн ₽</a:t>
            </a:r>
            <a:b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без учета новых </a:t>
            </a:r>
            <a:b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возможностей лизинга</a:t>
            </a: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1">
            <a:extLst>
              <a:ext uri="{FF2B5EF4-FFF2-40B4-BE49-F238E27FC236}">
                <a16:creationId xmlns:a16="http://schemas.microsoft.com/office/drawing/2014/main" id="{CBD0ED0B-B005-C92C-6D95-33D2DCF17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84" y="3000889"/>
            <a:ext cx="86529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atin typeface="-webkit-standard"/>
              </a:rPr>
              <a:t>27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</a:t>
            </a:r>
            <a:b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объектов</a:t>
            </a: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7C999BCF-E059-3D93-C21D-E1346B5BB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166" y="2993833"/>
            <a:ext cx="86529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300" b="1" dirty="0">
                <a:latin typeface="-webkit-standard"/>
              </a:rPr>
              <a:t>30 </a:t>
            </a:r>
            <a:br>
              <a:rPr lang="ru-RU" altLang="ru-RU" sz="1300" b="1" dirty="0">
                <a:latin typeface="-webkit-standard"/>
              </a:rPr>
            </a:br>
            <a:r>
              <a:rPr lang="ru-RU" altLang="ru-RU" sz="1300" b="1" dirty="0">
                <a:latin typeface="-webkit-standard"/>
              </a:rPr>
              <a:t>объектов</a:t>
            </a:r>
            <a:endParaRPr lang="ru-RU" altLang="ru-RU" sz="13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3" name="Rectangle 1">
            <a:extLst>
              <a:ext uri="{FF2B5EF4-FFF2-40B4-BE49-F238E27FC236}">
                <a16:creationId xmlns:a16="http://schemas.microsoft.com/office/drawing/2014/main" id="{87C45F1D-6569-D064-23E9-2B67FAB4A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162" y="1618391"/>
            <a:ext cx="91964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300" b="1" dirty="0">
                <a:latin typeface="-webkit-standard"/>
              </a:rPr>
              <a:t>150 </a:t>
            </a:r>
            <a:br>
              <a:rPr lang="ru-RU" altLang="ru-RU" sz="1300" b="1" dirty="0">
                <a:latin typeface="-webkit-standard"/>
              </a:rPr>
            </a:br>
            <a:r>
              <a:rPr lang="ru-RU" altLang="ru-RU" sz="1300" b="1" dirty="0">
                <a:latin typeface="-webkit-standard"/>
              </a:rPr>
              <a:t>объектов</a:t>
            </a:r>
            <a:endParaRPr lang="ru-RU" altLang="ru-RU" sz="13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1">
            <a:extLst>
              <a:ext uri="{FF2B5EF4-FFF2-40B4-BE49-F238E27FC236}">
                <a16:creationId xmlns:a16="http://schemas.microsoft.com/office/drawing/2014/main" id="{576BAFD7-ECDA-08E5-0B30-B4F279188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027" y="2822876"/>
            <a:ext cx="86529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300" b="1" dirty="0">
                <a:latin typeface="-webkit-standard"/>
              </a:rPr>
              <a:t>50 </a:t>
            </a:r>
            <a:br>
              <a:rPr lang="ru-RU" altLang="ru-RU" sz="1300" b="1" dirty="0">
                <a:latin typeface="-webkit-standard"/>
              </a:rPr>
            </a:br>
            <a:r>
              <a:rPr lang="ru-RU" altLang="ru-RU" sz="1300" b="1" dirty="0">
                <a:latin typeface="-webkit-standard"/>
              </a:rPr>
              <a:t>объектов</a:t>
            </a:r>
            <a:endParaRPr lang="ru-RU" altLang="ru-RU" sz="13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5" name="Rectangle 1">
            <a:extLst>
              <a:ext uri="{FF2B5EF4-FFF2-40B4-BE49-F238E27FC236}">
                <a16:creationId xmlns:a16="http://schemas.microsoft.com/office/drawing/2014/main" id="{1AFAE606-C798-4AF8-7611-1C786D43A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188" y="501846"/>
            <a:ext cx="91964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300" b="1" dirty="0">
                <a:latin typeface="-webkit-standard"/>
              </a:rPr>
              <a:t>300+ </a:t>
            </a:r>
            <a:br>
              <a:rPr lang="ru-RU" altLang="ru-RU" sz="1300" b="1" dirty="0">
                <a:latin typeface="-webkit-standard"/>
              </a:rPr>
            </a:br>
            <a:r>
              <a:rPr lang="ru-RU" altLang="ru-RU" sz="1300" b="1" dirty="0">
                <a:latin typeface="-webkit-standard"/>
              </a:rPr>
              <a:t>объектов</a:t>
            </a:r>
            <a:endParaRPr lang="ru-RU" altLang="ru-RU" sz="13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Shape 3">
            <a:extLst>
              <a:ext uri="{FF2B5EF4-FFF2-40B4-BE49-F238E27FC236}">
                <a16:creationId xmlns:a16="http://schemas.microsoft.com/office/drawing/2014/main" id="{9E4B6074-7944-DA20-2A9F-278F518688CF}"/>
              </a:ext>
            </a:extLst>
          </p:cNvPr>
          <p:cNvSpPr/>
          <p:nvPr/>
        </p:nvSpPr>
        <p:spPr>
          <a:xfrm>
            <a:off x="599831" y="1056671"/>
            <a:ext cx="6867925" cy="6895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RU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87F6E8E-B0A2-1F31-4748-CCD00993D354}"/>
              </a:ext>
            </a:extLst>
          </p:cNvPr>
          <p:cNvSpPr txBox="1"/>
          <p:nvPr/>
        </p:nvSpPr>
        <p:spPr>
          <a:xfrm>
            <a:off x="440155" y="777303"/>
            <a:ext cx="15277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Выручка, </a:t>
            </a:r>
            <a:r>
              <a:rPr lang="en-US" sz="1200" b="1" dirty="0" err="1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млн</a:t>
            </a:r>
            <a:r>
              <a:rPr lang="en-US" sz="120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₽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6C27A7D-536F-1F55-3FBE-4E93C0496ADF}"/>
              </a:ext>
            </a:extLst>
          </p:cNvPr>
          <p:cNvSpPr txBox="1"/>
          <p:nvPr/>
        </p:nvSpPr>
        <p:spPr>
          <a:xfrm>
            <a:off x="439420" y="1008204"/>
            <a:ext cx="4626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Объекты, </a:t>
            </a:r>
            <a:r>
              <a:rPr lang="en-US" sz="1100" b="1" dirty="0" err="1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шт</a:t>
            </a:r>
            <a:r>
              <a:rPr lang="en-US" sz="110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1100" dirty="0"/>
          </a:p>
        </p:txBody>
      </p: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4EB11171-BA05-F97F-8E1A-ED2A231BC505}"/>
              </a:ext>
            </a:extLst>
          </p:cNvPr>
          <p:cNvCxnSpPr>
            <a:cxnSpLocks/>
          </p:cNvCxnSpPr>
          <p:nvPr/>
        </p:nvCxnSpPr>
        <p:spPr>
          <a:xfrm flipH="1">
            <a:off x="749314" y="3026710"/>
            <a:ext cx="2740" cy="704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AEF86A49-A5C6-7542-D866-257C5468B7C5}"/>
              </a:ext>
            </a:extLst>
          </p:cNvPr>
          <p:cNvCxnSpPr>
            <a:cxnSpLocks/>
            <a:stCxn id="32" idx="2"/>
            <a:endCxn id="20" idx="0"/>
          </p:cNvCxnSpPr>
          <p:nvPr/>
        </p:nvCxnSpPr>
        <p:spPr>
          <a:xfrm>
            <a:off x="2285141" y="3005927"/>
            <a:ext cx="2966" cy="773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DE261550-4E1E-79F9-714C-B8077F2EA78D}"/>
              </a:ext>
            </a:extLst>
          </p:cNvPr>
          <p:cNvCxnSpPr>
            <a:cxnSpLocks/>
          </p:cNvCxnSpPr>
          <p:nvPr/>
        </p:nvCxnSpPr>
        <p:spPr>
          <a:xfrm flipH="1">
            <a:off x="3804940" y="2556124"/>
            <a:ext cx="9417" cy="730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16AE3DF3-057E-742C-9203-F46829951B63}"/>
              </a:ext>
            </a:extLst>
          </p:cNvPr>
          <p:cNvCxnSpPr>
            <a:cxnSpLocks/>
          </p:cNvCxnSpPr>
          <p:nvPr/>
        </p:nvCxnSpPr>
        <p:spPr>
          <a:xfrm flipH="1">
            <a:off x="5277487" y="1442882"/>
            <a:ext cx="6408" cy="67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384CCADC-7D38-F63C-5989-841B7857E60F}"/>
              </a:ext>
            </a:extLst>
          </p:cNvPr>
          <p:cNvCxnSpPr>
            <a:cxnSpLocks/>
          </p:cNvCxnSpPr>
          <p:nvPr/>
        </p:nvCxnSpPr>
        <p:spPr>
          <a:xfrm>
            <a:off x="6389830" y="749961"/>
            <a:ext cx="293829" cy="257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AA38D3FE-CC4C-46A2-39E4-9FA1A84C2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>
            <a:extLst>
              <a:ext uri="{FF2B5EF4-FFF2-40B4-BE49-F238E27FC236}">
                <a16:creationId xmlns:a16="http://schemas.microsoft.com/office/drawing/2014/main" id="{5EB34E19-2F3E-7A54-043C-23676030C26F}"/>
              </a:ext>
            </a:extLst>
          </p:cNvPr>
          <p:cNvSpPr txBox="1"/>
          <p:nvPr/>
        </p:nvSpPr>
        <p:spPr>
          <a:xfrm>
            <a:off x="357922" y="329434"/>
            <a:ext cx="83664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Драйверы роста стоимости компании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332DA2-BC86-0025-BA01-CB72E4F72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8A0DA7-6043-E110-88C6-A61CC0919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  <p:grpSp>
        <p:nvGrpSpPr>
          <p:cNvPr id="4" name="Group 9">
            <a:extLst>
              <a:ext uri="{FF2B5EF4-FFF2-40B4-BE49-F238E27FC236}">
                <a16:creationId xmlns:a16="http://schemas.microsoft.com/office/drawing/2014/main" id="{F7A7712F-9DA5-A4B6-9A88-4E8422FADD3D}"/>
              </a:ext>
            </a:extLst>
          </p:cNvPr>
          <p:cNvGrpSpPr/>
          <p:nvPr/>
        </p:nvGrpSpPr>
        <p:grpSpPr>
          <a:xfrm>
            <a:off x="419679" y="1006305"/>
            <a:ext cx="814762" cy="709402"/>
            <a:chOff x="0" y="0"/>
            <a:chExt cx="1596540" cy="1594886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5751017F-8973-72F9-023C-285FC6F76036}"/>
                </a:ext>
              </a:extLst>
            </p:cNvPr>
            <p:cNvGrpSpPr/>
            <p:nvPr/>
          </p:nvGrpSpPr>
          <p:grpSpPr>
            <a:xfrm>
              <a:off x="0" y="0"/>
              <a:ext cx="1596540" cy="1594886"/>
              <a:chOff x="0" y="0"/>
              <a:chExt cx="787566" cy="786750"/>
            </a:xfrm>
            <a:grpFill/>
          </p:grpSpPr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E99EDE27-4D7D-311D-8E79-CC346C8798C6}"/>
                  </a:ext>
                </a:extLst>
              </p:cNvPr>
              <p:cNvSpPr/>
              <p:nvPr/>
            </p:nvSpPr>
            <p:spPr>
              <a:xfrm>
                <a:off x="0" y="0"/>
                <a:ext cx="787566" cy="786750"/>
              </a:xfrm>
              <a:custGeom>
                <a:avLst/>
                <a:gdLst/>
                <a:ahLst/>
                <a:cxnLst/>
                <a:rect l="l" t="t" r="r" b="b"/>
                <a:pathLst>
                  <a:path w="787566" h="786750">
                    <a:moveTo>
                      <a:pt x="0" y="0"/>
                    </a:moveTo>
                    <a:lnTo>
                      <a:pt x="787566" y="0"/>
                    </a:lnTo>
                    <a:lnTo>
                      <a:pt x="787566" y="786750"/>
                    </a:lnTo>
                    <a:lnTo>
                      <a:pt x="0" y="7867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RU"/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97D2242C-D3F8-C552-D274-49FB9071701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787566" cy="82485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DF1B3F49-BAA2-9F4F-04EC-1C4D0AD8E83F}"/>
                </a:ext>
              </a:extLst>
            </p:cNvPr>
            <p:cNvSpPr txBox="1"/>
            <p:nvPr/>
          </p:nvSpPr>
          <p:spPr>
            <a:xfrm>
              <a:off x="188664" y="228675"/>
              <a:ext cx="1183376" cy="1230945"/>
            </a:xfrm>
            <a:prstGeom prst="rect">
              <a:avLst/>
            </a:prstGeom>
            <a:solidFill>
              <a:schemeClr val="accent3"/>
            </a:solidFill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56"/>
                </a:lnSpc>
              </a:pPr>
              <a:r>
                <a:rPr lang="en-US" sz="4241" spc="-271" dirty="0">
                  <a:solidFill>
                    <a:srgbClr val="FFFFFF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1</a:t>
              </a:r>
            </a:p>
          </p:txBody>
        </p:sp>
      </p:grpSp>
      <p:sp>
        <p:nvSpPr>
          <p:cNvPr id="10" name="Freeform 29">
            <a:extLst>
              <a:ext uri="{FF2B5EF4-FFF2-40B4-BE49-F238E27FC236}">
                <a16:creationId xmlns:a16="http://schemas.microsoft.com/office/drawing/2014/main" id="{B3361080-DFAE-0673-C725-705DED6CD0AA}"/>
              </a:ext>
            </a:extLst>
          </p:cNvPr>
          <p:cNvSpPr/>
          <p:nvPr/>
        </p:nvSpPr>
        <p:spPr>
          <a:xfrm>
            <a:off x="1418073" y="1061256"/>
            <a:ext cx="947641" cy="565146"/>
          </a:xfrm>
          <a:custGeom>
            <a:avLst/>
            <a:gdLst/>
            <a:ahLst/>
            <a:cxnLst/>
            <a:rect l="l" t="t" r="r" b="b"/>
            <a:pathLst>
              <a:path w="947641" h="565146">
                <a:moveTo>
                  <a:pt x="0" y="0"/>
                </a:moveTo>
                <a:lnTo>
                  <a:pt x="947641" y="0"/>
                </a:lnTo>
                <a:lnTo>
                  <a:pt x="947641" y="565146"/>
                </a:lnTo>
                <a:lnTo>
                  <a:pt x="0" y="5651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RU" dirty="0"/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id="{8804F5AD-88C4-2256-EAD4-48203A583845}"/>
              </a:ext>
            </a:extLst>
          </p:cNvPr>
          <p:cNvSpPr txBox="1"/>
          <p:nvPr/>
        </p:nvSpPr>
        <p:spPr>
          <a:xfrm>
            <a:off x="419679" y="1858878"/>
            <a:ext cx="2685652" cy="364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43"/>
              </a:lnSpc>
              <a:spcBef>
                <a:spcPct val="0"/>
              </a:spcBef>
            </a:pPr>
            <a:r>
              <a:rPr lang="ru-RU" sz="1600" b="1" spc="-152" dirty="0">
                <a:solidFill>
                  <a:schemeClr val="tx1"/>
                </a:solidFill>
                <a:latin typeface=""/>
                <a:ea typeface="Bricolage Grotesque Bold"/>
                <a:cs typeface="Bricolage Grotesque Bold"/>
                <a:sym typeface="Bricolage Grotesque Bold"/>
              </a:rPr>
              <a:t>АБОНЕНТСКАЯ ПАЛАТА </a:t>
            </a:r>
            <a:endParaRPr lang="en-US" sz="1600" b="1" spc="-152" dirty="0">
              <a:solidFill>
                <a:schemeClr val="tx1"/>
              </a:solidFill>
              <a:latin typeface="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3F664E3A-F001-04D2-F3B7-92294FA42743}"/>
              </a:ext>
            </a:extLst>
          </p:cNvPr>
          <p:cNvSpPr/>
          <p:nvPr/>
        </p:nvSpPr>
        <p:spPr>
          <a:xfrm>
            <a:off x="7066740" y="2080077"/>
            <a:ext cx="917659" cy="1084829"/>
          </a:xfrm>
          <a:custGeom>
            <a:avLst/>
            <a:gdLst/>
            <a:ahLst/>
            <a:cxnLst/>
            <a:rect l="l" t="t" r="r" b="b"/>
            <a:pathLst>
              <a:path w="917659" h="1084829">
                <a:moveTo>
                  <a:pt x="0" y="0"/>
                </a:moveTo>
                <a:lnTo>
                  <a:pt x="917658" y="0"/>
                </a:lnTo>
                <a:lnTo>
                  <a:pt x="917658" y="1084829"/>
                </a:lnTo>
                <a:lnTo>
                  <a:pt x="0" y="108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RU" dirty="0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F4F971F0-14DD-3B69-AA42-C41627F0CAFB}"/>
              </a:ext>
            </a:extLst>
          </p:cNvPr>
          <p:cNvSpPr/>
          <p:nvPr/>
        </p:nvSpPr>
        <p:spPr>
          <a:xfrm>
            <a:off x="3858302" y="1503647"/>
            <a:ext cx="814762" cy="825162"/>
          </a:xfrm>
          <a:custGeom>
            <a:avLst/>
            <a:gdLst/>
            <a:ahLst/>
            <a:cxnLst/>
            <a:rect l="l" t="t" r="r" b="b"/>
            <a:pathLst>
              <a:path w="1159152" h="1125860">
                <a:moveTo>
                  <a:pt x="0" y="0"/>
                </a:moveTo>
                <a:lnTo>
                  <a:pt x="1159152" y="0"/>
                </a:lnTo>
                <a:lnTo>
                  <a:pt x="1159152" y="1125860"/>
                </a:lnTo>
                <a:lnTo>
                  <a:pt x="0" y="11258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RU"/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1D36D779-707A-84B4-21B1-26292DDA0564}"/>
              </a:ext>
            </a:extLst>
          </p:cNvPr>
          <p:cNvSpPr txBox="1"/>
          <p:nvPr/>
        </p:nvSpPr>
        <p:spPr>
          <a:xfrm>
            <a:off x="2666295" y="2525447"/>
            <a:ext cx="3438193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43"/>
              </a:lnSpc>
              <a:spcBef>
                <a:spcPct val="0"/>
              </a:spcBef>
            </a:pPr>
            <a:r>
              <a:rPr lang="en-US" sz="1600" b="1" spc="-152" dirty="0">
                <a:solidFill>
                  <a:schemeClr val="tx1"/>
                </a:solidFill>
                <a:latin typeface=""/>
                <a:sym typeface="Bricolage Grotesque Bold"/>
              </a:rPr>
              <a:t>ВЫРУЧКА ОТ ПОДКЛЮЧЕНИЙ</a:t>
            </a:r>
            <a:r>
              <a:rPr lang="ru-RU" sz="1600" b="1" spc="-152" dirty="0">
                <a:solidFill>
                  <a:schemeClr val="tx1"/>
                </a:solidFill>
                <a:latin typeface=""/>
                <a:sym typeface="Bricolage Grotesque Bold"/>
              </a:rPr>
              <a:t> </a:t>
            </a:r>
            <a:endParaRPr lang="en-US" sz="1600" b="1" spc="-152" dirty="0">
              <a:solidFill>
                <a:schemeClr val="tx1"/>
              </a:solidFill>
              <a:latin typeface=""/>
              <a:sym typeface="Bricolage Grotesque Bold"/>
            </a:endParaRPr>
          </a:p>
          <a:p>
            <a:pPr marL="0" lvl="0" indent="0">
              <a:lnSpc>
                <a:spcPts val="3343"/>
              </a:lnSpc>
              <a:spcBef>
                <a:spcPct val="0"/>
              </a:spcBef>
            </a:pPr>
            <a:r>
              <a:rPr lang="ru-RU" sz="1600" b="1" spc="-152" dirty="0">
                <a:solidFill>
                  <a:schemeClr val="tx1"/>
                </a:solidFill>
                <a:latin typeface=""/>
                <a:sym typeface="Bricolage Grotesque Bold"/>
              </a:rPr>
              <a:t>НОВЫХ ОБЪЕКТОВ</a:t>
            </a:r>
            <a:endParaRPr lang="en-US" sz="1600" b="1" spc="-152" dirty="0">
              <a:solidFill>
                <a:schemeClr val="tx1"/>
              </a:solidFill>
              <a:latin typeface=""/>
              <a:sym typeface="Bricolage Grotesque Bold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B6975380-2F84-0D8F-0A08-3F89ABC5DD2C}"/>
              </a:ext>
            </a:extLst>
          </p:cNvPr>
          <p:cNvGrpSpPr/>
          <p:nvPr/>
        </p:nvGrpSpPr>
        <p:grpSpPr>
          <a:xfrm>
            <a:off x="2697950" y="1630630"/>
            <a:ext cx="814762" cy="709402"/>
            <a:chOff x="0" y="0"/>
            <a:chExt cx="1596540" cy="1594886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4CF0BD41-F658-48D5-CF87-BA86B296F413}"/>
                </a:ext>
              </a:extLst>
            </p:cNvPr>
            <p:cNvGrpSpPr/>
            <p:nvPr/>
          </p:nvGrpSpPr>
          <p:grpSpPr>
            <a:xfrm>
              <a:off x="0" y="0"/>
              <a:ext cx="1596540" cy="1594886"/>
              <a:chOff x="0" y="0"/>
              <a:chExt cx="787566" cy="786750"/>
            </a:xfrm>
            <a:grpFill/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1440503C-31F2-5D00-6E18-37228944F47E}"/>
                  </a:ext>
                </a:extLst>
              </p:cNvPr>
              <p:cNvSpPr/>
              <p:nvPr/>
            </p:nvSpPr>
            <p:spPr>
              <a:xfrm>
                <a:off x="0" y="0"/>
                <a:ext cx="787566" cy="786750"/>
              </a:xfrm>
              <a:custGeom>
                <a:avLst/>
                <a:gdLst/>
                <a:ahLst/>
                <a:cxnLst/>
                <a:rect l="l" t="t" r="r" b="b"/>
                <a:pathLst>
                  <a:path w="787566" h="786750">
                    <a:moveTo>
                      <a:pt x="0" y="0"/>
                    </a:moveTo>
                    <a:lnTo>
                      <a:pt x="787566" y="0"/>
                    </a:lnTo>
                    <a:lnTo>
                      <a:pt x="787566" y="786750"/>
                    </a:lnTo>
                    <a:lnTo>
                      <a:pt x="0" y="7867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RU"/>
              </a:p>
            </p:txBody>
          </p:sp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BDA833C8-81E8-0BAB-56BB-6D306D2AC74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787566" cy="82485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6F78636D-6745-3EC2-7A79-720834DBED08}"/>
                </a:ext>
              </a:extLst>
            </p:cNvPr>
            <p:cNvSpPr txBox="1"/>
            <p:nvPr/>
          </p:nvSpPr>
          <p:spPr>
            <a:xfrm>
              <a:off x="188664" y="167002"/>
              <a:ext cx="1183376" cy="1230945"/>
            </a:xfrm>
            <a:prstGeom prst="rect">
              <a:avLst/>
            </a:prstGeom>
            <a:solidFill>
              <a:schemeClr val="accent3"/>
            </a:solidFill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56"/>
                </a:lnSpc>
              </a:pPr>
              <a:r>
                <a:rPr lang="en-US" sz="4241" spc="-271" dirty="0">
                  <a:solidFill>
                    <a:srgbClr val="FFFFFF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2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DD1E3F16-86C7-EABA-D7F5-6830B9D405EF}"/>
              </a:ext>
            </a:extLst>
          </p:cNvPr>
          <p:cNvGrpSpPr/>
          <p:nvPr/>
        </p:nvGrpSpPr>
        <p:grpSpPr>
          <a:xfrm>
            <a:off x="5635316" y="2252434"/>
            <a:ext cx="814762" cy="709402"/>
            <a:chOff x="0" y="0"/>
            <a:chExt cx="1596540" cy="1594886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40" name="Group 10">
              <a:extLst>
                <a:ext uri="{FF2B5EF4-FFF2-40B4-BE49-F238E27FC236}">
                  <a16:creationId xmlns:a16="http://schemas.microsoft.com/office/drawing/2014/main" id="{4E17E115-27F9-AFC6-32BC-A8850D706667}"/>
                </a:ext>
              </a:extLst>
            </p:cNvPr>
            <p:cNvGrpSpPr/>
            <p:nvPr/>
          </p:nvGrpSpPr>
          <p:grpSpPr>
            <a:xfrm>
              <a:off x="0" y="0"/>
              <a:ext cx="1596540" cy="1594886"/>
              <a:chOff x="0" y="0"/>
              <a:chExt cx="787566" cy="786750"/>
            </a:xfrm>
            <a:grpFill/>
          </p:grpSpPr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0A0B0380-6124-1CE0-BC1C-35A8816A1AFE}"/>
                  </a:ext>
                </a:extLst>
              </p:cNvPr>
              <p:cNvSpPr/>
              <p:nvPr/>
            </p:nvSpPr>
            <p:spPr>
              <a:xfrm>
                <a:off x="0" y="0"/>
                <a:ext cx="787566" cy="786750"/>
              </a:xfrm>
              <a:custGeom>
                <a:avLst/>
                <a:gdLst/>
                <a:ahLst/>
                <a:cxnLst/>
                <a:rect l="l" t="t" r="r" b="b"/>
                <a:pathLst>
                  <a:path w="787566" h="786750">
                    <a:moveTo>
                      <a:pt x="0" y="0"/>
                    </a:moveTo>
                    <a:lnTo>
                      <a:pt x="787566" y="0"/>
                    </a:lnTo>
                    <a:lnTo>
                      <a:pt x="787566" y="786750"/>
                    </a:lnTo>
                    <a:lnTo>
                      <a:pt x="0" y="78675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RU"/>
              </a:p>
            </p:txBody>
          </p:sp>
          <p:sp>
            <p:nvSpPr>
              <p:cNvPr id="43" name="TextBox 12">
                <a:extLst>
                  <a:ext uri="{FF2B5EF4-FFF2-40B4-BE49-F238E27FC236}">
                    <a16:creationId xmlns:a16="http://schemas.microsoft.com/office/drawing/2014/main" id="{779F9EC8-3E28-1606-F135-22C443A5C06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787566" cy="82485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1EDFA229-59D3-C4C1-D7F5-9C7B125F3611}"/>
                </a:ext>
              </a:extLst>
            </p:cNvPr>
            <p:cNvSpPr txBox="1"/>
            <p:nvPr/>
          </p:nvSpPr>
          <p:spPr>
            <a:xfrm>
              <a:off x="206582" y="146444"/>
              <a:ext cx="1183376" cy="1230945"/>
            </a:xfrm>
            <a:prstGeom prst="rect">
              <a:avLst/>
            </a:prstGeom>
            <a:solidFill>
              <a:schemeClr val="accent3"/>
            </a:solidFill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56"/>
                </a:lnSpc>
              </a:pPr>
              <a:r>
                <a:rPr lang="en-US" sz="4241" spc="-271" dirty="0">
                  <a:solidFill>
                    <a:srgbClr val="FFFFFF"/>
                  </a:solidFill>
                  <a:latin typeface="Bricolage Grotesque"/>
                  <a:ea typeface="Bricolage Grotesque"/>
                  <a:cs typeface="Bricolage Grotesque"/>
                  <a:sym typeface="Bricolage Grotesque"/>
                </a:rPr>
                <a:t>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B18524-FD99-FCA1-9A16-8F3CC9C1915D}"/>
              </a:ext>
            </a:extLst>
          </p:cNvPr>
          <p:cNvSpPr txBox="1"/>
          <p:nvPr/>
        </p:nvSpPr>
        <p:spPr>
          <a:xfrm>
            <a:off x="5635316" y="3230044"/>
            <a:ext cx="3438193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43"/>
              </a:lnSpc>
              <a:spcBef>
                <a:spcPct val="0"/>
              </a:spcBef>
            </a:pPr>
            <a:r>
              <a:rPr lang="ru-RU" sz="1600" b="1" spc="-152" dirty="0">
                <a:solidFill>
                  <a:schemeClr val="tx1"/>
                </a:solidFill>
                <a:latin typeface=""/>
                <a:sym typeface="Bricolage Grotesque Bold"/>
              </a:rPr>
              <a:t>НОВЫЙ ФУНКЦИОНАЛ ДЛЯ ДЕЙСТВУЮЩИХ ОБЪЕКТОВ</a:t>
            </a:r>
            <a:endParaRPr lang="en-US" sz="1600" b="1" spc="-152" dirty="0">
              <a:solidFill>
                <a:schemeClr val="tx1"/>
              </a:solidFill>
              <a:latin typeface=""/>
              <a:sym typeface="Bricolage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252074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3774016-B338-FDBB-7375-83B77413B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438614"/>
              </p:ext>
            </p:extLst>
          </p:nvPr>
        </p:nvGraphicFramePr>
        <p:xfrm>
          <a:off x="468030" y="1044836"/>
          <a:ext cx="7543800" cy="305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1B9B9B-55FC-A9B8-B9A8-76BF5A1FA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1F738-4B1A-CBC2-FC11-541069E9D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  <p:sp>
        <p:nvSpPr>
          <p:cNvPr id="6" name="Google Shape;76;p15">
            <a:extLst>
              <a:ext uri="{FF2B5EF4-FFF2-40B4-BE49-F238E27FC236}">
                <a16:creationId xmlns:a16="http://schemas.microsoft.com/office/drawing/2014/main" id="{BCDE89D5-471F-F32C-E1DF-8EDA8405A5F5}"/>
              </a:ext>
            </a:extLst>
          </p:cNvPr>
          <p:cNvSpPr txBox="1"/>
          <p:nvPr/>
        </p:nvSpPr>
        <p:spPr>
          <a:xfrm>
            <a:off x="388800" y="526314"/>
            <a:ext cx="8366400" cy="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ИНВЕСТИЦИОННЫЙ ЗАПРОС 1-1,5 МЛРД.РУБЛЕЙ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2E230A-BF33-0420-D5CA-4991CB6B4E76}"/>
              </a:ext>
            </a:extLst>
          </p:cNvPr>
          <p:cNvSpPr txBox="1"/>
          <p:nvPr/>
        </p:nvSpPr>
        <p:spPr>
          <a:xfrm>
            <a:off x="643084" y="2851752"/>
            <a:ext cx="177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</a:t>
            </a:r>
            <a:r>
              <a:rPr lang="ru-RU" dirty="0"/>
              <a:t> до инвестиций</a:t>
            </a:r>
            <a:r>
              <a:rPr lang="en-US" dirty="0"/>
              <a:t> =</a:t>
            </a:r>
            <a:r>
              <a:rPr lang="ru-RU" dirty="0"/>
              <a:t> </a:t>
            </a:r>
            <a:r>
              <a:rPr lang="en-US" dirty="0"/>
              <a:t>5</a:t>
            </a:r>
            <a:r>
              <a:rPr lang="ru-RU" dirty="0"/>
              <a:t> млрд</a:t>
            </a:r>
            <a:endParaRPr lang="en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197F2-FD0E-004F-9743-60AC1F82F1B4}"/>
              </a:ext>
            </a:extLst>
          </p:cNvPr>
          <p:cNvSpPr txBox="1"/>
          <p:nvPr/>
        </p:nvSpPr>
        <p:spPr>
          <a:xfrm>
            <a:off x="3298104" y="1842617"/>
            <a:ext cx="236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</a:t>
            </a:r>
            <a:r>
              <a:rPr lang="ru-RU" dirty="0"/>
              <a:t> 3 года после </a:t>
            </a:r>
          </a:p>
          <a:p>
            <a:r>
              <a:rPr lang="ru-RU" dirty="0"/>
              <a:t>инвестиций</a:t>
            </a:r>
            <a:r>
              <a:rPr lang="en-US" dirty="0"/>
              <a:t> =</a:t>
            </a:r>
            <a:r>
              <a:rPr lang="ru-RU" dirty="0"/>
              <a:t> 12- 1</a:t>
            </a:r>
            <a:r>
              <a:rPr lang="en-US" dirty="0"/>
              <a:t>5</a:t>
            </a:r>
            <a:r>
              <a:rPr lang="ru-RU" dirty="0"/>
              <a:t> млрд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40DEB-AE76-8AF3-AE6B-1FE90915AF93}"/>
              </a:ext>
            </a:extLst>
          </p:cNvPr>
          <p:cNvSpPr txBox="1"/>
          <p:nvPr/>
        </p:nvSpPr>
        <p:spPr>
          <a:xfrm>
            <a:off x="5761344" y="1044288"/>
            <a:ext cx="235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</a:t>
            </a:r>
            <a:r>
              <a:rPr lang="ru-RU" dirty="0"/>
              <a:t> 5 лет после </a:t>
            </a:r>
          </a:p>
          <a:p>
            <a:r>
              <a:rPr lang="ru-RU" dirty="0"/>
              <a:t>инвестиций</a:t>
            </a:r>
            <a:r>
              <a:rPr lang="en-US" dirty="0"/>
              <a:t> =</a:t>
            </a:r>
            <a:r>
              <a:rPr lang="ru-RU" dirty="0"/>
              <a:t> 35-50 млрд</a:t>
            </a:r>
          </a:p>
        </p:txBody>
      </p:sp>
    </p:spTree>
    <p:extLst>
      <p:ext uri="{BB962C8B-B14F-4D97-AF65-F5344CB8AC3E}">
        <p14:creationId xmlns:p14="http://schemas.microsoft.com/office/powerpoint/2010/main" val="293366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60F9F-00E7-55AC-8DE0-AE4109929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820411-7F4B-31E8-C92B-FE032986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92" b="18679"/>
          <a:stretch>
            <a:fillRect/>
          </a:stretch>
        </p:blipFill>
        <p:spPr>
          <a:xfrm>
            <a:off x="367605" y="1130040"/>
            <a:ext cx="8585882" cy="287942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логотип, Графика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150775E-0520-ADEF-8C52-879EBE9B9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r="16251"/>
          <a:stretch>
            <a:fillRect/>
          </a:stretch>
        </p:blipFill>
        <p:spPr>
          <a:xfrm>
            <a:off x="5774241" y="4400330"/>
            <a:ext cx="619940" cy="64988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логотип, Шрифт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5570A87-4409-9755-629F-9C1AB2A85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31119"/>
          <a:stretch>
            <a:fillRect/>
          </a:stretch>
        </p:blipFill>
        <p:spPr>
          <a:xfrm>
            <a:off x="3309476" y="4053595"/>
            <a:ext cx="884745" cy="41329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0F2046A-F457-C782-F747-F02C163E3C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553" t="24225" r="6895" b="21658"/>
          <a:stretch>
            <a:fillRect/>
          </a:stretch>
        </p:blipFill>
        <p:spPr>
          <a:xfrm>
            <a:off x="902793" y="4522431"/>
            <a:ext cx="1135381" cy="47881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Шрифт, Графика, логотип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2CEF7BF2-398C-07A9-DC22-F16BB3BC6D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48" y="4467162"/>
            <a:ext cx="882917" cy="58934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логотип, символ, Графика, Торговая марка&#10;&#10;Автоматически созданное описание">
            <a:extLst>
              <a:ext uri="{FF2B5EF4-FFF2-40B4-BE49-F238E27FC236}">
                <a16:creationId xmlns:a16="http://schemas.microsoft.com/office/drawing/2014/main" id="{D8050DAE-BE92-1B69-CAF7-D84246A82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5" b="16049"/>
          <a:stretch>
            <a:fillRect/>
          </a:stretch>
        </p:blipFill>
        <p:spPr>
          <a:xfrm>
            <a:off x="1779569" y="4034993"/>
            <a:ext cx="799745" cy="49566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График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4D70993-4A9D-428A-B3EF-1BB990D31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70" y="4141136"/>
            <a:ext cx="1114627" cy="37154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Шрифт, Графика, снимок экран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A4E095F-5F0C-9271-631C-B481942590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72" y="4145898"/>
            <a:ext cx="801945" cy="32264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рифт, Графика, снимок экран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98C5FBD-A25D-631F-9872-6555B6925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69" y="4512679"/>
            <a:ext cx="1294814" cy="4251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Шрифт, логотип, Графи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B5DBB2-4AD2-B386-3F9D-282189D05D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2" b="18609"/>
          <a:stretch>
            <a:fillRect/>
          </a:stretch>
        </p:blipFill>
        <p:spPr>
          <a:xfrm>
            <a:off x="4746810" y="4097107"/>
            <a:ext cx="1014845" cy="37144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Графика, символ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76AA2DD-7434-0022-5987-8FB5615DC3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63" y="4562447"/>
            <a:ext cx="720585" cy="383956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6B8541C-99D8-A720-8F2C-BD3857EDFE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5" y="3975566"/>
            <a:ext cx="1170519" cy="614522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4B5346A3-4AF3-4255-E00E-77CC1EABEE88}"/>
              </a:ext>
            </a:extLst>
          </p:cNvPr>
          <p:cNvSpPr/>
          <p:nvPr/>
        </p:nvSpPr>
        <p:spPr>
          <a:xfrm>
            <a:off x="474659" y="644876"/>
            <a:ext cx="13045678" cy="919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ru-RU" sz="2200" b="1" dirty="0">
                <a:solidFill>
                  <a:schemeClr val="tx1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ТЕКУЩЕЕ</a:t>
            </a:r>
            <a:r>
              <a:rPr lang="en-US" sz="2200" b="1" dirty="0">
                <a:solidFill>
                  <a:schemeClr val="tx1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ПРИСУТСТВИЕ УЖЕ В 50 ГОРОДАХ РОССИИ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D31A10E-A53A-12DF-C73F-982B3CD3E0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2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/>
        </p:nvSpPr>
        <p:spPr>
          <a:xfrm>
            <a:off x="471425" y="1073238"/>
            <a:ext cx="83121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471425" y="2090613"/>
            <a:ext cx="83664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983791" y="754014"/>
            <a:ext cx="5176417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Спасибо</a:t>
            </a:r>
            <a:r>
              <a:rPr sz="3200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sz="3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за</a:t>
            </a:r>
            <a:r>
              <a:rPr sz="3200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sz="3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внимание</a:t>
            </a:r>
            <a:r>
              <a:rPr sz="3200" b="1" dirty="0">
                <a:solidFill>
                  <a:srgbClr val="000000"/>
                </a:solidFill>
                <a:latin typeface="Montserrat" panose="00000500000000000000" pitchFamily="2" charset="-52"/>
              </a:rPr>
              <a:t>!</a:t>
            </a:r>
          </a:p>
          <a:p>
            <a:pPr algn="ctr"/>
            <a:r>
              <a:rPr sz="1800" b="0" i="1" dirty="0">
                <a:solidFill>
                  <a:srgbClr val="220F50"/>
                </a:solidFill>
                <a:latin typeface="Montserrat" panose="00000500000000000000" pitchFamily="2" charset="-52"/>
              </a:rPr>
              <a:t>Thank you for your attention!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ED766-D4FE-DC7F-69F3-8D24027D51EA}"/>
              </a:ext>
            </a:extLst>
          </p:cNvPr>
          <p:cNvSpPr txBox="1"/>
          <p:nvPr/>
        </p:nvSpPr>
        <p:spPr>
          <a:xfrm>
            <a:off x="590396" y="1935012"/>
            <a:ext cx="4178249" cy="205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b="1" dirty="0">
                <a:solidFill>
                  <a:schemeClr val="tx1"/>
                </a:solidFill>
                <a:latin typeface="Montserrat" panose="00000500000000000000" pitchFamily="2" charset="-52"/>
              </a:rPr>
              <a:t>Контакты</a:t>
            </a:r>
          </a:p>
          <a:p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ООО «Индепендент Энерджи»</a:t>
            </a:r>
          </a:p>
          <a:p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Адрес:121108, Москва, ул. Ивана Франко, 4к10</a:t>
            </a:r>
          </a:p>
          <a:p>
            <a:endParaRPr lang="ru-RU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Телефон: +7 (495) 741-93-30</a:t>
            </a:r>
          </a:p>
          <a:p>
            <a:r>
              <a:rPr lang="en" dirty="0">
                <a:solidFill>
                  <a:schemeClr val="tx1"/>
                </a:solidFill>
                <a:latin typeface="Montserrat" panose="00000500000000000000" pitchFamily="2" charset="-52"/>
              </a:rPr>
              <a:t>Email: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info</a:t>
            </a:r>
            <a:r>
              <a:rPr lang="en" dirty="0">
                <a:solidFill>
                  <a:schemeClr val="tx1"/>
                </a:solidFill>
                <a:latin typeface="Montserrat" panose="00000500000000000000" pitchFamily="2" charset="-52"/>
              </a:rPr>
              <a:t>@</a:t>
            </a:r>
            <a:r>
              <a:rPr lang="en" dirty="0" err="1">
                <a:solidFill>
                  <a:schemeClr val="tx1"/>
                </a:solidFill>
                <a:latin typeface="Montserrat" panose="00000500000000000000" pitchFamily="2" charset="-52"/>
              </a:rPr>
              <a:t>ecomanagement.com</a:t>
            </a:r>
            <a:endParaRPr lang="en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Сайт: </a:t>
            </a:r>
            <a:r>
              <a:rPr lang="en" dirty="0">
                <a:solidFill>
                  <a:schemeClr val="tx1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https://ecomanagement.com</a:t>
            </a:r>
            <a:b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endParaRPr lang="en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9E7D3-744F-6C5F-FC0F-9DDB28DB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74" y="1661671"/>
            <a:ext cx="2211167" cy="22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61C9E0-0634-F8F8-41DE-1BD6372A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E7ED4E-DA31-D5FA-54A6-D51E5322D9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;p14">
            <a:extLst>
              <a:ext uri="{FF2B5EF4-FFF2-40B4-BE49-F238E27FC236}">
                <a16:creationId xmlns:a16="http://schemas.microsoft.com/office/drawing/2014/main" id="{69248E49-07E6-EE07-CDB9-10C439789BEE}"/>
              </a:ext>
            </a:extLst>
          </p:cNvPr>
          <p:cNvSpPr txBox="1"/>
          <p:nvPr/>
        </p:nvSpPr>
        <p:spPr>
          <a:xfrm>
            <a:off x="388800" y="591558"/>
            <a:ext cx="8366400" cy="350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Проблематика и предпосылки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1800" dirty="0"/>
          </a:p>
          <a:p>
            <a:r>
              <a:rPr lang="ru-RU" sz="1800" dirty="0"/>
              <a:t>Инженерные системы работают как это нужно для оборудования, а не для бизнеса и всегда зависит от местного персонала, а у сетевых компаний и владельцев инфраструктурных объектов нет единого стандарта эксплуатации.</a:t>
            </a:r>
          </a:p>
          <a:p>
            <a:endParaRPr lang="ru-RU" sz="1800" dirty="0"/>
          </a:p>
          <a:p>
            <a:r>
              <a:rPr lang="ru-RU" sz="1800" dirty="0"/>
              <a:t>Следствия:</a:t>
            </a:r>
            <a:br>
              <a:rPr lang="ru-RU" sz="1800" dirty="0"/>
            </a:br>
            <a:r>
              <a:rPr lang="ru-RU" sz="1800" dirty="0"/>
              <a:t>— излишние </a:t>
            </a:r>
            <a:r>
              <a:rPr lang="ru-RU" altLang="ru-RU" sz="1800" dirty="0"/>
              <a:t>25–30% </a:t>
            </a:r>
            <a:r>
              <a:rPr lang="ru-RU" sz="1800" dirty="0"/>
              <a:t>энергозатрат и доп нагрузка в OPEX</a:t>
            </a:r>
            <a:br>
              <a:rPr lang="ru-RU" sz="1800" dirty="0"/>
            </a:br>
            <a:r>
              <a:rPr lang="ru-RU" sz="1800" dirty="0"/>
              <a:t>— аварии и выезды вместо предиктивного управления</a:t>
            </a:r>
            <a:br>
              <a:rPr lang="ru-RU" sz="1800" dirty="0"/>
            </a:br>
            <a:r>
              <a:rPr lang="ru-RU" sz="1800" dirty="0"/>
              <a:t>— слабая прозрачность эксплуатации</a:t>
            </a:r>
            <a:br>
              <a:rPr lang="ru-RU" sz="1800" dirty="0"/>
            </a:br>
            <a:r>
              <a:rPr lang="ru-RU" sz="1800" dirty="0"/>
              <a:t>— сложности тиражирования единых стандартов на сеть объектов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1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5D5038-FBC1-8691-A8C6-37EC482AF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C8D6D1-F5D1-BCE4-B2EF-362B23F7C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3D167C37-C2BC-5C6D-6674-DD6B3D216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>
            <a:extLst>
              <a:ext uri="{FF2B5EF4-FFF2-40B4-BE49-F238E27FC236}">
                <a16:creationId xmlns:a16="http://schemas.microsoft.com/office/drawing/2014/main" id="{5036DEBC-BE14-1843-7133-9924AB883ED3}"/>
              </a:ext>
            </a:extLst>
          </p:cNvPr>
          <p:cNvSpPr txBox="1"/>
          <p:nvPr/>
        </p:nvSpPr>
        <p:spPr>
          <a:xfrm>
            <a:off x="389800" y="638530"/>
            <a:ext cx="8366400" cy="320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Почему сейчас?</a:t>
            </a:r>
          </a:p>
          <a:p>
            <a:endParaRPr lang="ru-RU" sz="1800" b="1" dirty="0"/>
          </a:p>
          <a:p>
            <a:r>
              <a:rPr lang="ru-RU" sz="1800" dirty="0"/>
              <a:t>Окно возможностей открылось из-за совпадения 4 факторов:</a:t>
            </a:r>
          </a:p>
          <a:p>
            <a:r>
              <a:rPr lang="ru-RU" sz="1800" dirty="0"/>
              <a:t>— Развитие вычислительных мощностей и технологий </a:t>
            </a:r>
            <a:r>
              <a:rPr lang="en-US" sz="1800" dirty="0"/>
              <a:t>AI</a:t>
            </a:r>
            <a:r>
              <a:rPr lang="ru-RU" sz="1800" dirty="0"/>
              <a:t> и ML </a:t>
            </a:r>
          </a:p>
          <a:p>
            <a:r>
              <a:rPr lang="ru-RU" sz="1800" dirty="0"/>
              <a:t>— Снижение стоимости датчиков Интернета Вещей</a:t>
            </a:r>
          </a:p>
          <a:p>
            <a:r>
              <a:rPr lang="ru-RU" sz="1800" dirty="0"/>
              <a:t>— Рост давления на OPEX и эксплуатационную эффективность</a:t>
            </a:r>
            <a:br>
              <a:rPr lang="ru-RU" sz="1800" dirty="0"/>
            </a:br>
            <a:r>
              <a:rPr lang="ru-RU" sz="1800" dirty="0"/>
              <a:t>— Спрос на отечественные цифровые платформы и технологический суверенитет</a:t>
            </a:r>
          </a:p>
          <a:p>
            <a:endParaRPr lang="ru-RU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1800" dirty="0"/>
              <a:t>Появилось экономически доступное для малого и среднего бизнеса высокотехнологичное решения для управления инженерной инфраструктурой, которое позволило накопить требуемую экспертизу.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6843D5-DFA7-6B1F-BAC6-31324A0D2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D6ACA8-62D3-16B5-F8CD-A9DE15C33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389800" y="638530"/>
            <a:ext cx="8366400" cy="34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Целевая аудитория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1800" b="1" dirty="0"/>
          </a:p>
          <a:p>
            <a:r>
              <a:rPr lang="ru-RU" sz="1800" b="1" dirty="0"/>
              <a:t>Практически любой объект:</a:t>
            </a:r>
            <a:br>
              <a:rPr lang="ru-RU" sz="1800" dirty="0"/>
            </a:br>
            <a:r>
              <a:rPr lang="ru-RU" sz="1800" dirty="0"/>
              <a:t>— ритейл</a:t>
            </a:r>
            <a:br>
              <a:rPr lang="ru-RU" sz="1800" dirty="0"/>
            </a:br>
            <a:r>
              <a:rPr lang="ru-RU" sz="1800" dirty="0"/>
              <a:t>— спортивные и фитнес-объекты</a:t>
            </a:r>
            <a:br>
              <a:rPr lang="ru-RU" sz="1800" dirty="0"/>
            </a:br>
            <a:r>
              <a:rPr lang="ru-RU" sz="1800" dirty="0"/>
              <a:t>— </a:t>
            </a:r>
            <a:r>
              <a:rPr lang="en-US" sz="1800" dirty="0" err="1"/>
              <a:t>HoReCa</a:t>
            </a:r>
            <a:endParaRPr lang="ru-RU" sz="1800" dirty="0"/>
          </a:p>
          <a:p>
            <a:r>
              <a:rPr lang="ru-RU" sz="1800" dirty="0"/>
              <a:t>— АЗС</a:t>
            </a:r>
          </a:p>
          <a:p>
            <a:r>
              <a:rPr lang="ru-RU" sz="1800" dirty="0"/>
              <a:t>— Банки</a:t>
            </a:r>
            <a:endParaRPr lang="en-US" sz="1800" dirty="0"/>
          </a:p>
          <a:p>
            <a:r>
              <a:rPr lang="ru-RU" sz="1800" dirty="0"/>
              <a:t>— Клиники</a:t>
            </a:r>
            <a:br>
              <a:rPr lang="ru-RU" sz="1800" dirty="0"/>
            </a:br>
            <a:r>
              <a:rPr lang="ru-RU" sz="1800" dirty="0"/>
              <a:t>— Государственная и муниципальная инфраструктура, школы, МФЦ…</a:t>
            </a:r>
            <a:br>
              <a:rPr lang="ru-RU" sz="1800" dirty="0"/>
            </a:br>
            <a:r>
              <a:rPr lang="ru-RU" sz="1800" dirty="0"/>
              <a:t>— Коммерческая недвижимость и распределённые объекты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EA5F06-BCB3-A5FA-0FEB-1837A2D0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742A03-E688-CE6B-590B-09C139F75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AD0E9194-FA07-D239-67D7-2E56D949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>
            <a:extLst>
              <a:ext uri="{FF2B5EF4-FFF2-40B4-BE49-F238E27FC236}">
                <a16:creationId xmlns:a16="http://schemas.microsoft.com/office/drawing/2014/main" id="{FDE4E68B-3425-0DAD-C971-B64FECC8D600}"/>
              </a:ext>
            </a:extLst>
          </p:cNvPr>
          <p:cNvSpPr txBox="1"/>
          <p:nvPr/>
        </p:nvSpPr>
        <p:spPr>
          <a:xfrm>
            <a:off x="367922" y="538407"/>
            <a:ext cx="6780450" cy="30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Суть решения</a:t>
            </a:r>
            <a:endParaRPr lang="ru-RU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29FC29-59E1-82BC-A0A3-470A5D3A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E2F9FA-F353-D92C-296E-7119C4D54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ED0AE9-06C9-4C78-D988-3172DCE88C20}"/>
              </a:ext>
            </a:extLst>
          </p:cNvPr>
          <p:cNvSpPr txBox="1"/>
          <p:nvPr/>
        </p:nvSpPr>
        <p:spPr>
          <a:xfrm>
            <a:off x="1412601" y="3739993"/>
            <a:ext cx="7031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spc="-17" dirty="0">
                <a:solidFill>
                  <a:schemeClr val="tx1"/>
                </a:solidFill>
                <a:latin typeface="Montserrat" pitchFamily="2" charset="0"/>
              </a:rPr>
              <a:t>АВТОНОМНАЯ СИСТЕМА УПРАВЛЕНИЯ ИНФРАСТРУКТУРОЙ</a:t>
            </a:r>
            <a:endParaRPr lang="ru-RU"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D02BF2-A3F3-1B41-B216-B2EFFD3753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210"/>
          <a:stretch/>
        </p:blipFill>
        <p:spPr>
          <a:xfrm>
            <a:off x="4060361" y="683467"/>
            <a:ext cx="953826" cy="157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895B1-09C2-52E9-C708-5E5E292761EC}"/>
              </a:ext>
            </a:extLst>
          </p:cNvPr>
          <p:cNvSpPr txBox="1"/>
          <p:nvPr/>
        </p:nvSpPr>
        <p:spPr>
          <a:xfrm>
            <a:off x="4506589" y="3444624"/>
            <a:ext cx="1367052" cy="1849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837A4F"/>
                </a:solidFill>
                <a:latin typeface="Montserra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/>
              <a:t>ML</a:t>
            </a:r>
            <a:r>
              <a:rPr lang="ru-RU" sz="1000" dirty="0"/>
              <a:t> алгоритмы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3DDED5-4BE3-C706-A657-5B8CEA64A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770" y="2820237"/>
            <a:ext cx="467183" cy="510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A431D9-7AC8-6261-C930-376E4F4C88E9}"/>
              </a:ext>
            </a:extLst>
          </p:cNvPr>
          <p:cNvSpPr txBox="1"/>
          <p:nvPr/>
        </p:nvSpPr>
        <p:spPr>
          <a:xfrm>
            <a:off x="3140956" y="3444624"/>
            <a:ext cx="1152809" cy="1523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837A4F"/>
                </a:solidFill>
                <a:latin typeface="Montserra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000" b="1" dirty="0"/>
              <a:t>Сбор данных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E35B93-C41D-001C-085E-32EE8C3C1C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130" t="10160" r="18105"/>
          <a:stretch/>
        </p:blipFill>
        <p:spPr>
          <a:xfrm>
            <a:off x="6386616" y="2788115"/>
            <a:ext cx="489388" cy="568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6038B0-BC94-7E69-81F0-0D77D2DC89A1}"/>
              </a:ext>
            </a:extLst>
          </p:cNvPr>
          <p:cNvSpPr txBox="1"/>
          <p:nvPr/>
        </p:nvSpPr>
        <p:spPr>
          <a:xfrm>
            <a:off x="6029809" y="3453392"/>
            <a:ext cx="1203001" cy="1761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837A4F"/>
                </a:solidFill>
                <a:latin typeface="Montserra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000" b="1" dirty="0"/>
              <a:t>Оптимизация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9D6C7C-C64D-3DAD-87F5-654FD845CF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115" t="19476" r="5343" b="33764"/>
          <a:stretch/>
        </p:blipFill>
        <p:spPr>
          <a:xfrm>
            <a:off x="7438445" y="1192123"/>
            <a:ext cx="510378" cy="80571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2F0C7E-77E8-29A8-3904-F64F6CBF0B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378" t="20548" r="21690" b="16516"/>
          <a:stretch/>
        </p:blipFill>
        <p:spPr>
          <a:xfrm>
            <a:off x="4737731" y="2723462"/>
            <a:ext cx="637412" cy="7046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E00DFD-41C3-9A36-60EB-48BB34D2AE03}"/>
              </a:ext>
            </a:extLst>
          </p:cNvPr>
          <p:cNvSpPr txBox="1"/>
          <p:nvPr/>
        </p:nvSpPr>
        <p:spPr>
          <a:xfrm>
            <a:off x="1191085" y="2559168"/>
            <a:ext cx="1372219" cy="23519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837A4F"/>
                </a:solidFill>
                <a:latin typeface="Montserra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b="1" dirty="0"/>
              <a:t>Внешние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b="1" dirty="0"/>
              <a:t>источники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5ADE0F-367F-F31A-CE2B-1CF01EBE8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895621">
            <a:off x="1203209" y="1931636"/>
            <a:ext cx="768113" cy="6583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75BAF5-FD8B-7D27-C2CF-97ECA0D6C40D}"/>
              </a:ext>
            </a:extLst>
          </p:cNvPr>
          <p:cNvSpPr txBox="1"/>
          <p:nvPr/>
        </p:nvSpPr>
        <p:spPr>
          <a:xfrm>
            <a:off x="7266805" y="1999851"/>
            <a:ext cx="1177260" cy="2609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837A4F"/>
                </a:solidFill>
                <a:latin typeface="Montserra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b="1" dirty="0"/>
              <a:t>Интерфейс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b="1" dirty="0"/>
              <a:t>пользователя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759BF-9F70-859F-1FE6-D436DA7661AF}"/>
              </a:ext>
            </a:extLst>
          </p:cNvPr>
          <p:cNvSpPr txBox="1"/>
          <p:nvPr/>
        </p:nvSpPr>
        <p:spPr>
          <a:xfrm>
            <a:off x="5056437" y="1985198"/>
            <a:ext cx="1178838" cy="3821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837A4F"/>
                </a:solidFill>
                <a:latin typeface="Montserra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000" b="1" dirty="0"/>
              <a:t>Эффективные Здания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AFF6E2-45DB-AD3A-5CD0-869E109BAFB0}"/>
              </a:ext>
            </a:extLst>
          </p:cNvPr>
          <p:cNvSpPr txBox="1"/>
          <p:nvPr/>
        </p:nvSpPr>
        <p:spPr>
          <a:xfrm>
            <a:off x="3546791" y="1975055"/>
            <a:ext cx="1442617" cy="2981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837A4F"/>
                </a:solidFill>
                <a:latin typeface="Montserra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ru-RU" sz="1000" b="1" dirty="0">
                <a:solidFill>
                  <a:schemeClr val="bg1">
                    <a:lumMod val="65000"/>
                  </a:schemeClr>
                </a:solidFill>
              </a:rPr>
              <a:t>Неэффективные Здания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F13F812-F29E-F25D-CEAD-BA17408DB159}"/>
              </a:ext>
            </a:extLst>
          </p:cNvPr>
          <p:cNvCxnSpPr>
            <a:cxnSpLocks/>
          </p:cNvCxnSpPr>
          <p:nvPr/>
        </p:nvCxnSpPr>
        <p:spPr>
          <a:xfrm>
            <a:off x="4994416" y="1056753"/>
            <a:ext cx="0" cy="1025749"/>
          </a:xfrm>
          <a:prstGeom prst="line">
            <a:avLst/>
          </a:prstGeom>
          <a:ln w="44450">
            <a:solidFill>
              <a:srgbClr val="726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D5A2844-DCA6-4EED-103C-1B67E1C26F8F}"/>
              </a:ext>
            </a:extLst>
          </p:cNvPr>
          <p:cNvSpPr txBox="1"/>
          <p:nvPr/>
        </p:nvSpPr>
        <p:spPr>
          <a:xfrm>
            <a:off x="3483769" y="1370738"/>
            <a:ext cx="690643" cy="2981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837A4F"/>
                </a:solidFill>
                <a:latin typeface="Montserra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n-US" sz="1000" b="1" dirty="0">
                <a:solidFill>
                  <a:srgbClr val="726A44"/>
                </a:solidFill>
              </a:rPr>
              <a:t>IOT </a:t>
            </a:r>
            <a:r>
              <a:rPr lang="ru-RU" sz="1000" b="1" dirty="0">
                <a:solidFill>
                  <a:srgbClr val="726A44"/>
                </a:solidFill>
              </a:rPr>
              <a:t>Данные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F690468-53BC-5B4D-9C4B-A2D0B084FC5B}"/>
              </a:ext>
            </a:extLst>
          </p:cNvPr>
          <p:cNvGrpSpPr/>
          <p:nvPr/>
        </p:nvGrpSpPr>
        <p:grpSpPr>
          <a:xfrm>
            <a:off x="4209208" y="1422516"/>
            <a:ext cx="414696" cy="256502"/>
            <a:chOff x="4992923" y="1858160"/>
            <a:chExt cx="428933" cy="571625"/>
          </a:xfrm>
        </p:grpSpPr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1AC8FDC4-BBD2-1C7F-D58D-83AFABDC5FC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992923" y="2429785"/>
              <a:ext cx="428933" cy="0"/>
            </a:xfrm>
            <a:prstGeom prst="straightConnector1">
              <a:avLst/>
            </a:prstGeom>
            <a:ln w="28575">
              <a:solidFill>
                <a:srgbClr val="837A4F"/>
              </a:solidFill>
              <a:prstDash val="sysDot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28483319-56D8-D850-E1C3-9433B947C3B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992923" y="2242507"/>
              <a:ext cx="428933" cy="0"/>
            </a:xfrm>
            <a:prstGeom prst="straightConnector1">
              <a:avLst/>
            </a:prstGeom>
            <a:ln w="28575">
              <a:solidFill>
                <a:srgbClr val="837A4F"/>
              </a:solidFill>
              <a:prstDash val="sysDot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6DA224AC-0670-74F9-2A3C-643650B7E9E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992923" y="2046120"/>
              <a:ext cx="428933" cy="0"/>
            </a:xfrm>
            <a:prstGeom prst="straightConnector1">
              <a:avLst/>
            </a:prstGeom>
            <a:ln w="28575">
              <a:solidFill>
                <a:srgbClr val="837A4F"/>
              </a:solidFill>
              <a:prstDash val="sysDot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297D864F-BA79-66C4-F4C0-07801D821FF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992923" y="1858160"/>
              <a:ext cx="428933" cy="0"/>
            </a:xfrm>
            <a:prstGeom prst="straightConnector1">
              <a:avLst/>
            </a:prstGeom>
            <a:ln w="28575">
              <a:solidFill>
                <a:srgbClr val="837A4F"/>
              </a:solidFill>
              <a:prstDash val="sysDot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E43DB52-0702-1FFE-50B4-12DA8592311D}"/>
              </a:ext>
            </a:extLst>
          </p:cNvPr>
          <p:cNvCxnSpPr>
            <a:cxnSpLocks/>
          </p:cNvCxnSpPr>
          <p:nvPr/>
        </p:nvCxnSpPr>
        <p:spPr>
          <a:xfrm>
            <a:off x="5664297" y="1422516"/>
            <a:ext cx="1719483" cy="0"/>
          </a:xfrm>
          <a:prstGeom prst="straightConnector1">
            <a:avLst/>
          </a:prstGeom>
          <a:ln w="28575">
            <a:solidFill>
              <a:srgbClr val="837A4F"/>
            </a:solidFill>
            <a:prstDash val="sysDot"/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B1F7D1B-3D32-3DF9-464F-DFC6DB90EF03}"/>
              </a:ext>
            </a:extLst>
          </p:cNvPr>
          <p:cNvSpPr txBox="1"/>
          <p:nvPr/>
        </p:nvSpPr>
        <p:spPr>
          <a:xfrm>
            <a:off x="1884474" y="1472661"/>
            <a:ext cx="1417646" cy="7685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837A4F"/>
                </a:solidFill>
                <a:latin typeface="Montserra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050" b="1" dirty="0">
                <a:solidFill>
                  <a:srgbClr val="726A44"/>
                </a:solidFill>
              </a:rPr>
              <a:t>Погодные</a:t>
            </a:r>
            <a:r>
              <a:rPr lang="ru-RU" sz="1000" b="1" dirty="0">
                <a:solidFill>
                  <a:srgbClr val="726A44"/>
                </a:solidFill>
              </a:rPr>
              <a:t> данные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000" b="1" dirty="0">
                <a:solidFill>
                  <a:srgbClr val="726A44"/>
                </a:solidFill>
              </a:rPr>
              <a:t>Тарифы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000" b="1" dirty="0">
                <a:solidFill>
                  <a:srgbClr val="726A44"/>
                </a:solidFill>
              </a:rPr>
              <a:t>Замерные часы</a:t>
            </a:r>
          </a:p>
        </p:txBody>
      </p: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0B0BB604-BBA5-AA8F-5D48-BAFFF15A5D66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 flipV="1">
            <a:off x="5375143" y="3072268"/>
            <a:ext cx="1011473" cy="3510"/>
          </a:xfrm>
          <a:prstGeom prst="bentConnector3">
            <a:avLst>
              <a:gd name="adj1" fmla="val 50000"/>
            </a:avLst>
          </a:prstGeom>
          <a:ln w="28575">
            <a:solidFill>
              <a:srgbClr val="837A4F"/>
            </a:solidFill>
            <a:prstDash val="sysDot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81862977-B5DA-9705-BF65-FE21AF3EBE96}"/>
              </a:ext>
            </a:extLst>
          </p:cNvPr>
          <p:cNvCxnSpPr>
            <a:cxnSpLocks/>
            <a:endCxn id="10" idx="0"/>
          </p:cNvCxnSpPr>
          <p:nvPr/>
        </p:nvCxnSpPr>
        <p:spPr>
          <a:xfrm rot="16200000" flipH="1">
            <a:off x="5617562" y="1774367"/>
            <a:ext cx="1109096" cy="918399"/>
          </a:xfrm>
          <a:prstGeom prst="bentConnector3">
            <a:avLst>
              <a:gd name="adj1" fmla="val -842"/>
            </a:avLst>
          </a:prstGeom>
          <a:ln w="28575">
            <a:solidFill>
              <a:srgbClr val="837A4F"/>
            </a:solidFill>
            <a:prstDash val="sysDot"/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431ABEAD-0A2E-BEB5-3A62-71BC96671BFE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rot="10800000">
            <a:off x="3950953" y="3075648"/>
            <a:ext cx="786778" cy="131"/>
          </a:xfrm>
          <a:prstGeom prst="bentConnector3">
            <a:avLst>
              <a:gd name="adj1" fmla="val 50000"/>
            </a:avLst>
          </a:prstGeom>
          <a:ln w="28575">
            <a:solidFill>
              <a:srgbClr val="837A4F"/>
            </a:solidFill>
            <a:prstDash val="sysDot"/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72EDD82B-CFA3-2D05-81C9-03919B98C2BF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H="1" flipV="1">
            <a:off x="3483769" y="1519795"/>
            <a:ext cx="9476" cy="1417719"/>
          </a:xfrm>
          <a:prstGeom prst="bentConnector4">
            <a:avLst>
              <a:gd name="adj1" fmla="val -2412410"/>
              <a:gd name="adj2" fmla="val 99330"/>
            </a:avLst>
          </a:prstGeom>
          <a:ln w="28575">
            <a:solidFill>
              <a:srgbClr val="837A4F"/>
            </a:solidFill>
            <a:prstDash val="sysDot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5FB3E85D-C44A-A21F-4300-43CFB961BB03}"/>
              </a:ext>
            </a:extLst>
          </p:cNvPr>
          <p:cNvCxnSpPr>
            <a:cxnSpLocks/>
          </p:cNvCxnSpPr>
          <p:nvPr/>
        </p:nvCxnSpPr>
        <p:spPr>
          <a:xfrm>
            <a:off x="1911952" y="2281048"/>
            <a:ext cx="1566624" cy="873601"/>
          </a:xfrm>
          <a:prstGeom prst="bentConnector3">
            <a:avLst>
              <a:gd name="adj1" fmla="val 50000"/>
            </a:avLst>
          </a:prstGeom>
          <a:ln w="28575">
            <a:solidFill>
              <a:srgbClr val="837A4F"/>
            </a:solidFill>
            <a:prstDash val="sysDot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568423-7248-659B-7AD8-79028BBBE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5791" r="-1"/>
          <a:stretch/>
        </p:blipFill>
        <p:spPr>
          <a:xfrm>
            <a:off x="5017783" y="687647"/>
            <a:ext cx="1129241" cy="15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0140538-9499-0CD8-1E93-4CE331783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53763"/>
              </p:ext>
            </p:extLst>
          </p:nvPr>
        </p:nvGraphicFramePr>
        <p:xfrm>
          <a:off x="489384" y="1417200"/>
          <a:ext cx="8264817" cy="2438400"/>
        </p:xfrm>
        <a:graphic>
          <a:graphicData uri="http://schemas.openxmlformats.org/drawingml/2006/table">
            <a:tbl>
              <a:tblPr/>
              <a:tblGrid>
                <a:gridCol w="3887150">
                  <a:extLst>
                    <a:ext uri="{9D8B030D-6E8A-4147-A177-3AD203B41FA5}">
                      <a16:colId xmlns:a16="http://schemas.microsoft.com/office/drawing/2014/main" val="737602861"/>
                    </a:ext>
                  </a:extLst>
                </a:gridCol>
                <a:gridCol w="2174584">
                  <a:extLst>
                    <a:ext uri="{9D8B030D-6E8A-4147-A177-3AD203B41FA5}">
                      <a16:colId xmlns:a16="http://schemas.microsoft.com/office/drawing/2014/main" val="1281351606"/>
                    </a:ext>
                  </a:extLst>
                </a:gridCol>
                <a:gridCol w="2203083">
                  <a:extLst>
                    <a:ext uri="{9D8B030D-6E8A-4147-A177-3AD203B41FA5}">
                      <a16:colId xmlns:a16="http://schemas.microsoft.com/office/drawing/2014/main" val="3527429141"/>
                    </a:ext>
                  </a:extLst>
                </a:gridCol>
              </a:tblGrid>
              <a:tr h="1678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Что получает пользователь</a:t>
                      </a:r>
                      <a:endParaRPr lang="en" sz="1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BMS / SCADA</a:t>
                      </a:r>
                      <a:endParaRPr lang="en" sz="1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ЭКОМЕНЕДЖМЕНТ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89841"/>
                  </a:ext>
                </a:extLst>
              </a:tr>
              <a:tr h="1425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Управление на основе </a:t>
                      </a:r>
                      <a:r>
                        <a:rPr lang="ru-RU" sz="1400" b="0" i="0" u="sng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правил</a:t>
                      </a:r>
                      <a:endParaRPr lang="ru-RU" sz="1400" b="0" u="sng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89501"/>
                          </a:solidFill>
                          <a:latin typeface="+mj-lt"/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>
                          <a:latin typeface="+mj-lt"/>
                        </a:rPr>
                        <a:t>—</a:t>
                      </a:r>
                      <a:endParaRPr lang="ru-RU" sz="1400" b="0" i="0" u="none" strike="noStrike" kern="1200" dirty="0">
                        <a:solidFill>
                          <a:srgbClr val="92D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79034"/>
                  </a:ext>
                </a:extLst>
              </a:tr>
              <a:tr h="2779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>
                          <a:latin typeface="+mj-lt"/>
                        </a:rPr>
                        <a:t>Управление на основе </a:t>
                      </a:r>
                      <a:r>
                        <a:rPr lang="ru-RU" sz="1400" b="0" u="sng" dirty="0">
                          <a:latin typeface="+mj-lt"/>
                        </a:rPr>
                        <a:t>данных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j-lt"/>
                        </a:rPr>
                        <a:t>—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89501"/>
                          </a:solidFill>
                          <a:latin typeface="+mj-lt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223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Решение принимает </a:t>
                      </a:r>
                      <a:r>
                        <a:rPr lang="ru-RU" sz="1400" b="0" i="0" u="sng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человек</a:t>
                      </a:r>
                      <a:endParaRPr lang="ru-RU" sz="1400" b="0" u="sng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89501"/>
                          </a:solidFill>
                          <a:latin typeface="+mj-lt"/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>
                          <a:latin typeface="+mj-lt"/>
                        </a:rPr>
                        <a:t>—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466805"/>
                  </a:ext>
                </a:extLst>
              </a:tr>
              <a:tr h="2696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u="sng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Автоматическое</a:t>
                      </a: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принятие решения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latin typeface="+mj-lt"/>
                        </a:rPr>
                        <a:t>—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89501"/>
                          </a:solidFill>
                          <a:latin typeface="+mj-lt"/>
                        </a:rPr>
                        <a:t>✓</a:t>
                      </a:r>
                      <a:endParaRPr lang="ru-RU" sz="1400" b="1" i="0" u="none" strike="noStrike" kern="1200" dirty="0">
                        <a:solidFill>
                          <a:srgbClr val="08950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135978"/>
                  </a:ext>
                </a:extLst>
              </a:tr>
              <a:tr h="1678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Управление сетью объектов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>
                          <a:latin typeface="+mj-lt"/>
                        </a:rPr>
                        <a:t>—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89501"/>
                          </a:solidFill>
                          <a:latin typeface="+mj-lt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098279"/>
                  </a:ext>
                </a:extLst>
              </a:tr>
              <a:tr h="16786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+mj-lt"/>
                        </a:rPr>
                        <a:t>Предиктивная логика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>
                          <a:latin typeface="+mj-lt"/>
                        </a:rPr>
                        <a:t>—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89501"/>
                          </a:solidFill>
                          <a:latin typeface="+mj-lt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178028"/>
                  </a:ext>
                </a:extLst>
              </a:tr>
              <a:tr h="1678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dirty="0">
                          <a:latin typeface="+mj-lt"/>
                        </a:rPr>
                        <a:t>Быстрое тиражирование стандарта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latin typeface="+mj-lt"/>
                        </a:rPr>
                        <a:t>—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89501"/>
                          </a:solidFill>
                          <a:latin typeface="+mj-lt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995785"/>
                  </a:ext>
                </a:extLst>
              </a:tr>
            </a:tbl>
          </a:graphicData>
        </a:graphic>
      </p:graphicFrame>
      <p:pic>
        <p:nvPicPr>
          <p:cNvPr id="2" name="Рисунок 1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85AAA8-DF1D-E8EF-F609-891839161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F5CE7D-C76B-0B9E-FF29-1D69E243A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  <p:sp>
        <p:nvSpPr>
          <p:cNvPr id="5" name="Google Shape;76;p15">
            <a:extLst>
              <a:ext uri="{FF2B5EF4-FFF2-40B4-BE49-F238E27FC236}">
                <a16:creationId xmlns:a16="http://schemas.microsoft.com/office/drawing/2014/main" id="{50614FCE-0767-C4E8-1812-E13AB00FF91E}"/>
              </a:ext>
            </a:extLst>
          </p:cNvPr>
          <p:cNvSpPr txBox="1"/>
          <p:nvPr/>
        </p:nvSpPr>
        <p:spPr>
          <a:xfrm>
            <a:off x="389800" y="638529"/>
            <a:ext cx="6780450" cy="77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b="1" dirty="0"/>
              <a:t>BMS </a:t>
            </a:r>
            <a:r>
              <a:rPr lang="ru-RU" sz="1800" b="1" dirty="0"/>
              <a:t>автоматизирует оборудование</a:t>
            </a:r>
            <a:br>
              <a:rPr lang="ru-RU" sz="1800" b="1" dirty="0"/>
            </a:br>
            <a:r>
              <a:rPr lang="ru-RU" sz="1800" b="1" dirty="0"/>
              <a:t>Экоменеджмент автоматизирует принятие решений</a:t>
            </a:r>
            <a:endParaRPr lang="ru-RU" sz="1800" b="1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6">
            <a:extLst>
              <a:ext uri="{FF2B5EF4-FFF2-40B4-BE49-F238E27FC236}">
                <a16:creationId xmlns:a16="http://schemas.microsoft.com/office/drawing/2014/main" id="{65FD0F77-FEF3-11A7-70F4-56E5D2352C38}"/>
              </a:ext>
            </a:extLst>
          </p:cNvPr>
          <p:cNvSpPr/>
          <p:nvPr/>
        </p:nvSpPr>
        <p:spPr>
          <a:xfrm>
            <a:off x="540091" y="1355661"/>
            <a:ext cx="4483709" cy="21893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900" b="1" dirty="0">
                <a:solidFill>
                  <a:schemeClr val="tx1"/>
                </a:solidFill>
                <a:latin typeface="Montserrat" panose="00000500000000000000" pitchFamily="2" charset="-52"/>
              </a:rPr>
              <a:t>СПОРТИВНЫЕ ОБЪЕКТЫ </a:t>
            </a:r>
            <a:b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Хоккейные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тренировочные арены,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объекты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городского спорта, </a:t>
            </a:r>
            <a:r>
              <a:rPr lang="ru-RU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ФОКи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, фитнес-клубы и сетевые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спортивные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операторы</a:t>
            </a:r>
            <a:endParaRPr lang="ru-RU" sz="9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endParaRPr lang="ru-RU" sz="9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900" b="1" dirty="0">
                <a:solidFill>
                  <a:schemeClr val="tx1"/>
                </a:solidFill>
                <a:latin typeface="Montserrat" panose="00000500000000000000" pitchFamily="2" charset="-52"/>
              </a:rPr>
              <a:t>КОММЕРЧЕСКАЯ НЕДВИЖИМОСТЬ</a:t>
            </a:r>
            <a:b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АЗС,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банковские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отделения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,</a:t>
            </a: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  <a:t> рестораны, кафе,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клиники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торговые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центры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в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регионах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присутствия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сетевых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операторов</a:t>
            </a:r>
            <a:endParaRPr lang="ru-RU" sz="9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endParaRPr lang="ru-RU" sz="9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900" b="1" dirty="0">
                <a:solidFill>
                  <a:schemeClr val="tx1"/>
                </a:solidFill>
                <a:latin typeface="Montserrat" panose="00000500000000000000" pitchFamily="2" charset="-52"/>
              </a:rPr>
              <a:t>РИТЕЙЛ</a:t>
            </a:r>
            <a:b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Продуктовый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ритейл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электроника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региональные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и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федеральные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торговые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сети</a:t>
            </a:r>
            <a:endParaRPr lang="ru-RU" sz="9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endParaRPr lang="ru-RU" sz="9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900" b="1" dirty="0">
                <a:solidFill>
                  <a:schemeClr val="tx1"/>
                </a:solidFill>
                <a:latin typeface="Montserrat" panose="00000500000000000000" pitchFamily="2" charset="-52"/>
              </a:rPr>
              <a:t>ПОТЕНЦИАЛЬНЫЕ КЛИЕНТЫ</a:t>
            </a:r>
          </a:p>
          <a:p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Технопарки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  <a:t>выставочные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центры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гостиницы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объекты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городской</a:t>
            </a:r>
            <a:r>
              <a:rPr lang="en-US" sz="9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инфраструктуры</a:t>
            </a:r>
            <a:endParaRPr lang="en-US" sz="9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 15">
            <a:extLst>
              <a:ext uri="{FF2B5EF4-FFF2-40B4-BE49-F238E27FC236}">
                <a16:creationId xmlns:a16="http://schemas.microsoft.com/office/drawing/2014/main" id="{FD0BC4FE-2709-EBD8-237A-368621F8D916}"/>
              </a:ext>
            </a:extLst>
          </p:cNvPr>
          <p:cNvSpPr/>
          <p:nvPr/>
        </p:nvSpPr>
        <p:spPr>
          <a:xfrm>
            <a:off x="226513" y="3128303"/>
            <a:ext cx="4797287" cy="6196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9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Text 20">
            <a:extLst>
              <a:ext uri="{FF2B5EF4-FFF2-40B4-BE49-F238E27FC236}">
                <a16:creationId xmlns:a16="http://schemas.microsoft.com/office/drawing/2014/main" id="{A6B9FC6B-9AF0-A092-D044-88E7B8B9DF33}"/>
              </a:ext>
            </a:extLst>
          </p:cNvPr>
          <p:cNvSpPr/>
          <p:nvPr/>
        </p:nvSpPr>
        <p:spPr>
          <a:xfrm>
            <a:off x="5310076" y="1603402"/>
            <a:ext cx="5486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-52"/>
              </a:rPr>
              <a:t>TAM</a:t>
            </a:r>
            <a:endParaRPr lang="en-US" sz="11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Text 24">
            <a:extLst>
              <a:ext uri="{FF2B5EF4-FFF2-40B4-BE49-F238E27FC236}">
                <a16:creationId xmlns:a16="http://schemas.microsoft.com/office/drawing/2014/main" id="{19FB8327-0EBA-B8B1-F884-9A88DE4FE87B}"/>
              </a:ext>
            </a:extLst>
          </p:cNvPr>
          <p:cNvSpPr/>
          <p:nvPr/>
        </p:nvSpPr>
        <p:spPr>
          <a:xfrm>
            <a:off x="5310076" y="2257402"/>
            <a:ext cx="5486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-52"/>
              </a:rPr>
              <a:t>SAM</a:t>
            </a:r>
            <a:endParaRPr lang="en-US" sz="11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Text 28">
            <a:extLst>
              <a:ext uri="{FF2B5EF4-FFF2-40B4-BE49-F238E27FC236}">
                <a16:creationId xmlns:a16="http://schemas.microsoft.com/office/drawing/2014/main" id="{6927E881-06F0-B4BD-0FB2-D1E087FC5ADE}"/>
              </a:ext>
            </a:extLst>
          </p:cNvPr>
          <p:cNvSpPr/>
          <p:nvPr/>
        </p:nvSpPr>
        <p:spPr>
          <a:xfrm>
            <a:off x="5300884" y="2975240"/>
            <a:ext cx="815241" cy="71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-52"/>
              </a:rPr>
              <a:t>SOM</a:t>
            </a:r>
            <a:r>
              <a:rPr lang="ru-RU" sz="1100" b="1" dirty="0">
                <a:solidFill>
                  <a:schemeClr val="tx1"/>
                </a:solidFill>
                <a:latin typeface="Montserrat" panose="00000500000000000000" pitchFamily="2" charset="-52"/>
              </a:rPr>
              <a:t> – 5%</a:t>
            </a:r>
            <a:endParaRPr lang="en-US" sz="11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Text 21">
            <a:extLst>
              <a:ext uri="{FF2B5EF4-FFF2-40B4-BE49-F238E27FC236}">
                <a16:creationId xmlns:a16="http://schemas.microsoft.com/office/drawing/2014/main" id="{FE787BE8-2488-6405-AEE2-74C0EDDC9FE9}"/>
              </a:ext>
            </a:extLst>
          </p:cNvPr>
          <p:cNvSpPr/>
          <p:nvPr/>
        </p:nvSpPr>
        <p:spPr>
          <a:xfrm>
            <a:off x="6337442" y="1603402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300-500 млрд ₽</a:t>
            </a:r>
            <a:endParaRPr lang="en-US" sz="1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Text 25">
            <a:extLst>
              <a:ext uri="{FF2B5EF4-FFF2-40B4-BE49-F238E27FC236}">
                <a16:creationId xmlns:a16="http://schemas.microsoft.com/office/drawing/2014/main" id="{E94EBF30-B598-14BB-1407-6F1B97DEF5F9}"/>
              </a:ext>
            </a:extLst>
          </p:cNvPr>
          <p:cNvSpPr/>
          <p:nvPr/>
        </p:nvSpPr>
        <p:spPr>
          <a:xfrm>
            <a:off x="6325445" y="2257668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60-120 млрд ₽</a:t>
            </a:r>
            <a:endParaRPr lang="en-US" sz="1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Text 29">
            <a:extLst>
              <a:ext uri="{FF2B5EF4-FFF2-40B4-BE49-F238E27FC236}">
                <a16:creationId xmlns:a16="http://schemas.microsoft.com/office/drawing/2014/main" id="{B495C656-D807-880B-B78F-C5F87EFAB4AE}"/>
              </a:ext>
            </a:extLst>
          </p:cNvPr>
          <p:cNvSpPr/>
          <p:nvPr/>
        </p:nvSpPr>
        <p:spPr>
          <a:xfrm>
            <a:off x="6298072" y="2926822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3-6 млрд ₽</a:t>
            </a:r>
            <a:endParaRPr lang="en-US" sz="1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Text 22">
            <a:extLst>
              <a:ext uri="{FF2B5EF4-FFF2-40B4-BE49-F238E27FC236}">
                <a16:creationId xmlns:a16="http://schemas.microsoft.com/office/drawing/2014/main" id="{ADE8408F-5683-9257-9F4E-DEA2A7C906E9}"/>
              </a:ext>
            </a:extLst>
          </p:cNvPr>
          <p:cNvSpPr/>
          <p:nvPr/>
        </p:nvSpPr>
        <p:spPr>
          <a:xfrm>
            <a:off x="6275745" y="1806488"/>
            <a:ext cx="14401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i="1" dirty="0">
                <a:solidFill>
                  <a:schemeClr val="tx1"/>
                </a:solidFill>
                <a:latin typeface="Montserrat" panose="00000500000000000000" pitchFamily="2" charset="-52"/>
              </a:rPr>
              <a:t>Потенциал до 4 трлн ₽</a:t>
            </a:r>
          </a:p>
        </p:txBody>
      </p:sp>
      <p:sp>
        <p:nvSpPr>
          <p:cNvPr id="21" name="Text 26">
            <a:extLst>
              <a:ext uri="{FF2B5EF4-FFF2-40B4-BE49-F238E27FC236}">
                <a16:creationId xmlns:a16="http://schemas.microsoft.com/office/drawing/2014/main" id="{DB59C487-EE86-191C-A395-843E5AA610C6}"/>
              </a:ext>
            </a:extLst>
          </p:cNvPr>
          <p:cNvSpPr/>
          <p:nvPr/>
        </p:nvSpPr>
        <p:spPr>
          <a:xfrm>
            <a:off x="6286241" y="2448951"/>
            <a:ext cx="14401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i="1" dirty="0">
                <a:solidFill>
                  <a:schemeClr val="tx1"/>
                </a:solidFill>
                <a:latin typeface="Montserrat" panose="00000500000000000000" pitchFamily="2" charset="-52"/>
              </a:rPr>
              <a:t>Доступный рынок</a:t>
            </a:r>
          </a:p>
        </p:txBody>
      </p:sp>
      <p:sp>
        <p:nvSpPr>
          <p:cNvPr id="22" name="Text 30">
            <a:extLst>
              <a:ext uri="{FF2B5EF4-FFF2-40B4-BE49-F238E27FC236}">
                <a16:creationId xmlns:a16="http://schemas.microsoft.com/office/drawing/2014/main" id="{1C45A689-076D-345C-D6E3-7FEF7D6F8E9D}"/>
              </a:ext>
            </a:extLst>
          </p:cNvPr>
          <p:cNvSpPr/>
          <p:nvPr/>
        </p:nvSpPr>
        <p:spPr>
          <a:xfrm>
            <a:off x="6298072" y="3176668"/>
            <a:ext cx="14401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900" i="1" dirty="0">
                <a:solidFill>
                  <a:schemeClr val="tx1"/>
                </a:solidFill>
                <a:latin typeface="Montserrat" panose="00000500000000000000" pitchFamily="2" charset="-52"/>
              </a:rPr>
              <a:t>З</a:t>
            </a:r>
            <a:r>
              <a:rPr lang="en-US" sz="900" i="1" dirty="0" err="1">
                <a:solidFill>
                  <a:schemeClr val="tx1"/>
                </a:solidFill>
                <a:latin typeface="Montserrat" panose="00000500000000000000" pitchFamily="2" charset="-52"/>
              </a:rPr>
              <a:t>а</a:t>
            </a:r>
            <a:r>
              <a:rPr lang="en-US" sz="900" i="1" dirty="0">
                <a:solidFill>
                  <a:schemeClr val="tx1"/>
                </a:solidFill>
                <a:latin typeface="Montserrat" panose="00000500000000000000" pitchFamily="2" charset="-52"/>
              </a:rPr>
              <a:t> 3 года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5D2C757-37BD-4009-ABCA-BCC822F0D1BA}"/>
              </a:ext>
            </a:extLst>
          </p:cNvPr>
          <p:cNvCxnSpPr>
            <a:cxnSpLocks/>
          </p:cNvCxnSpPr>
          <p:nvPr/>
        </p:nvCxnSpPr>
        <p:spPr>
          <a:xfrm>
            <a:off x="5098231" y="1232076"/>
            <a:ext cx="0" cy="226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370FEB7-A43A-8B6F-9E43-279ECB87E822}"/>
              </a:ext>
            </a:extLst>
          </p:cNvPr>
          <p:cNvCxnSpPr>
            <a:cxnSpLocks/>
          </p:cNvCxnSpPr>
          <p:nvPr/>
        </p:nvCxnSpPr>
        <p:spPr>
          <a:xfrm>
            <a:off x="389800" y="1208147"/>
            <a:ext cx="7765372" cy="40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44E6CC3-C972-3641-4CA5-0704A0F19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BAC210-6F4D-129C-C6B2-607A717EF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  <p:sp>
        <p:nvSpPr>
          <p:cNvPr id="28" name="Google Shape;76;p15">
            <a:extLst>
              <a:ext uri="{FF2B5EF4-FFF2-40B4-BE49-F238E27FC236}">
                <a16:creationId xmlns:a16="http://schemas.microsoft.com/office/drawing/2014/main" id="{D6EA5A34-2825-E67B-907B-A1F0A78B5CDE}"/>
              </a:ext>
            </a:extLst>
          </p:cNvPr>
          <p:cNvSpPr txBox="1"/>
          <p:nvPr/>
        </p:nvSpPr>
        <p:spPr>
          <a:xfrm>
            <a:off x="389800" y="638530"/>
            <a:ext cx="6780450" cy="30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Montserrat" panose="00000500000000000000" pitchFamily="2" charset="-52"/>
              </a:rPr>
              <a:t>ОБЪЕМ РЫНКА</a:t>
            </a:r>
            <a:endParaRPr lang="en-US" sz="18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lvl="0"/>
            <a:endParaRPr lang="ru-RU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5D2632-3FFF-C14C-CCE4-3D899D1B41EC}"/>
              </a:ext>
            </a:extLst>
          </p:cNvPr>
          <p:cNvSpPr txBox="1"/>
          <p:nvPr/>
        </p:nvSpPr>
        <p:spPr>
          <a:xfrm>
            <a:off x="1446486" y="2752279"/>
            <a:ext cx="2489676" cy="13849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b="1" dirty="0" err="1">
                <a:latin typeface="Montserrat" panose="00000500000000000000" pitchFamily="2" charset="-52"/>
              </a:rPr>
              <a:t>Ручное</a:t>
            </a:r>
            <a:r>
              <a:rPr b="1" dirty="0">
                <a:latin typeface="Montserrat" panose="00000500000000000000" pitchFamily="2" charset="-52"/>
              </a:rPr>
              <a:t> </a:t>
            </a:r>
            <a:r>
              <a:rPr b="1" dirty="0" err="1">
                <a:latin typeface="Montserrat" panose="00000500000000000000" pitchFamily="2" charset="-52"/>
              </a:rPr>
              <a:t>управление</a:t>
            </a:r>
            <a:endParaRPr lang="ru-RU" b="1" dirty="0">
              <a:latin typeface="Montserrat" panose="00000500000000000000" pitchFamily="2" charset="-52"/>
            </a:endParaRPr>
          </a:p>
          <a:p>
            <a:endParaRPr dirty="0">
              <a:latin typeface="Montserrat" panose="00000500000000000000" pitchFamily="2" charset="-52"/>
            </a:endParaRPr>
          </a:p>
          <a:p>
            <a:r>
              <a:rPr dirty="0">
                <a:latin typeface="Montserrat" panose="00000500000000000000" pitchFamily="2" charset="-52"/>
              </a:rPr>
              <a:t>• </a:t>
            </a:r>
            <a:r>
              <a:rPr lang="ru-RU" dirty="0">
                <a:latin typeface="Montserrat" panose="00000500000000000000" pitchFamily="2" charset="-52"/>
              </a:rPr>
              <a:t>Служба эксплуатации</a:t>
            </a:r>
            <a:endParaRPr dirty="0">
              <a:latin typeface="Montserrat" panose="00000500000000000000" pitchFamily="2" charset="-52"/>
            </a:endParaRPr>
          </a:p>
          <a:p>
            <a:r>
              <a:rPr dirty="0">
                <a:latin typeface="Montserrat" panose="00000500000000000000" pitchFamily="2" charset="-52"/>
              </a:rPr>
              <a:t>• </a:t>
            </a:r>
            <a:r>
              <a:rPr lang="ru-RU" dirty="0">
                <a:latin typeface="Montserrat" panose="00000500000000000000" pitchFamily="2" charset="-52"/>
              </a:rPr>
              <a:t>Кулибины</a:t>
            </a:r>
            <a:endParaRPr lang="en-US" dirty="0">
              <a:latin typeface="Montserrat" panose="00000500000000000000" pitchFamily="2" charset="-52"/>
            </a:endParaRPr>
          </a:p>
          <a:p>
            <a:r>
              <a:rPr lang="en-RU" dirty="0">
                <a:latin typeface="Montserrat" panose="00000500000000000000" pitchFamily="2" charset="-52"/>
              </a:rPr>
              <a:t>• </a:t>
            </a:r>
            <a:r>
              <a:rPr lang="ru-RU" dirty="0">
                <a:latin typeface="Montserrat" panose="00000500000000000000" pitchFamily="2" charset="-52"/>
              </a:rPr>
              <a:t>Умный дом</a:t>
            </a:r>
          </a:p>
          <a:p>
            <a:r>
              <a:rPr lang="en-RU" dirty="0">
                <a:latin typeface="Montserrat" panose="00000500000000000000" pitchFamily="2" charset="-52"/>
              </a:rPr>
              <a:t>•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ИоТ</a:t>
            </a:r>
            <a:r>
              <a:rPr lang="ru-RU" dirty="0">
                <a:latin typeface="Montserrat" panose="00000500000000000000" pitchFamily="2" charset="-52"/>
              </a:rPr>
              <a:t> провайдеры</a:t>
            </a:r>
            <a:endParaRPr dirty="0">
              <a:latin typeface="Montserrat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48D52-BED4-0D3F-2F93-1AF370D470C9}"/>
              </a:ext>
            </a:extLst>
          </p:cNvPr>
          <p:cNvSpPr txBox="1"/>
          <p:nvPr/>
        </p:nvSpPr>
        <p:spPr>
          <a:xfrm>
            <a:off x="4348016" y="2769627"/>
            <a:ext cx="2918654" cy="11695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b="1" dirty="0">
                <a:latin typeface="Montserrat" panose="00000500000000000000" pitchFamily="2" charset="-52"/>
              </a:rPr>
              <a:t>BMS (</a:t>
            </a:r>
            <a:r>
              <a:rPr lang="ru-RU" b="1" dirty="0" err="1">
                <a:latin typeface="Montserrat" panose="00000500000000000000" pitchFamily="2" charset="-52"/>
              </a:rPr>
              <a:t>диспетчери</a:t>
            </a:r>
            <a:r>
              <a:rPr b="1" dirty="0" err="1">
                <a:latin typeface="Montserrat" panose="00000500000000000000" pitchFamily="2" charset="-52"/>
              </a:rPr>
              <a:t>зация</a:t>
            </a:r>
            <a:r>
              <a:rPr b="1" dirty="0">
                <a:latin typeface="Montserrat" panose="00000500000000000000" pitchFamily="2" charset="-52"/>
              </a:rPr>
              <a:t>)</a:t>
            </a:r>
            <a:endParaRPr lang="ru-RU" b="1" dirty="0">
              <a:latin typeface="Montserrat" panose="00000500000000000000" pitchFamily="2" charset="-52"/>
            </a:endParaRPr>
          </a:p>
          <a:p>
            <a:endParaRPr dirty="0">
              <a:latin typeface="Montserrat" panose="00000500000000000000" pitchFamily="2" charset="-52"/>
            </a:endParaRPr>
          </a:p>
          <a:p>
            <a:r>
              <a:rPr dirty="0">
                <a:latin typeface="Montserrat" panose="00000500000000000000" pitchFamily="2" charset="-52"/>
              </a:rPr>
              <a:t>• Siemens</a:t>
            </a:r>
          </a:p>
          <a:p>
            <a:r>
              <a:rPr dirty="0">
                <a:latin typeface="Montserrat" panose="00000500000000000000" pitchFamily="2" charset="-52"/>
              </a:rPr>
              <a:t>• Schneider Electric</a:t>
            </a:r>
          </a:p>
          <a:p>
            <a:r>
              <a:rPr dirty="0">
                <a:latin typeface="Montserrat" panose="00000500000000000000" pitchFamily="2" charset="-52"/>
              </a:rPr>
              <a:t>• Honeywell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73423-AE92-62B6-060E-D65C0F0FD4A8}"/>
              </a:ext>
            </a:extLst>
          </p:cNvPr>
          <p:cNvSpPr txBox="1"/>
          <p:nvPr/>
        </p:nvSpPr>
        <p:spPr>
          <a:xfrm>
            <a:off x="1519873" y="1272043"/>
            <a:ext cx="3881597" cy="11695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latin typeface="Montserrat" panose="00000500000000000000" pitchFamily="2" charset="-52"/>
              </a:rPr>
              <a:t>BI </a:t>
            </a:r>
            <a:r>
              <a:rPr lang="ru-RU" b="1" dirty="0">
                <a:latin typeface="Montserrat" panose="00000500000000000000" pitchFamily="2" charset="-52"/>
              </a:rPr>
              <a:t>системы</a:t>
            </a:r>
          </a:p>
          <a:p>
            <a:endParaRPr dirty="0">
              <a:latin typeface="Montserrat" panose="00000500000000000000" pitchFamily="2" charset="-52"/>
            </a:endParaRPr>
          </a:p>
          <a:p>
            <a:r>
              <a:rPr dirty="0">
                <a:latin typeface="Montserrat" panose="00000500000000000000" pitchFamily="2" charset="-52"/>
              </a:rPr>
              <a:t>• </a:t>
            </a:r>
            <a:r>
              <a:rPr dirty="0" err="1">
                <a:latin typeface="Montserrat" panose="00000500000000000000" pitchFamily="2" charset="-52"/>
              </a:rPr>
              <a:t>Deepki</a:t>
            </a:r>
            <a:endParaRPr dirty="0">
              <a:latin typeface="Montserrat" panose="00000500000000000000" pitchFamily="2" charset="-52"/>
            </a:endParaRPr>
          </a:p>
          <a:p>
            <a:r>
              <a:rPr dirty="0">
                <a:latin typeface="Montserrat" panose="00000500000000000000" pitchFamily="2" charset="-52"/>
              </a:rPr>
              <a:t>• </a:t>
            </a:r>
            <a:r>
              <a:rPr dirty="0" err="1">
                <a:latin typeface="Montserrat" panose="00000500000000000000" pitchFamily="2" charset="-52"/>
              </a:rPr>
              <a:t>Spacewell</a:t>
            </a:r>
            <a:endParaRPr dirty="0">
              <a:latin typeface="Montserrat" panose="00000500000000000000" pitchFamily="2" charset="-52"/>
            </a:endParaRPr>
          </a:p>
          <a:p>
            <a:r>
              <a:rPr dirty="0">
                <a:latin typeface="Montserrat" panose="00000500000000000000" pitchFamily="2" charset="-52"/>
              </a:rPr>
              <a:t>• ESG-</a:t>
            </a:r>
            <a:r>
              <a:rPr dirty="0" err="1">
                <a:latin typeface="Montserrat" panose="00000500000000000000" pitchFamily="2" charset="-52"/>
              </a:rPr>
              <a:t>системы</a:t>
            </a:r>
            <a:endParaRPr dirty="0">
              <a:latin typeface="Montserrat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4E15F-3BBA-27CC-EB72-C852487F6027}"/>
              </a:ext>
            </a:extLst>
          </p:cNvPr>
          <p:cNvSpPr txBox="1"/>
          <p:nvPr/>
        </p:nvSpPr>
        <p:spPr>
          <a:xfrm>
            <a:off x="4348016" y="1254985"/>
            <a:ext cx="2725816" cy="11695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b="1" dirty="0">
                <a:latin typeface="Montserrat" panose="00000500000000000000" pitchFamily="2" charset="-52"/>
              </a:rPr>
              <a:t>Экоменеджмент</a:t>
            </a:r>
            <a:br>
              <a:rPr lang="ru-RU" b="1" dirty="0">
                <a:latin typeface="Montserrat" panose="00000500000000000000" pitchFamily="2" charset="-52"/>
              </a:rPr>
            </a:br>
            <a:endParaRPr b="1" dirty="0">
              <a:latin typeface="Montserrat" panose="00000500000000000000" pitchFamily="2" charset="-52"/>
            </a:endParaRPr>
          </a:p>
          <a:p>
            <a:r>
              <a:rPr dirty="0">
                <a:latin typeface="Montserrat" panose="00000500000000000000" pitchFamily="2" charset="-52"/>
              </a:rPr>
              <a:t>• </a:t>
            </a:r>
            <a:r>
              <a:rPr dirty="0" err="1">
                <a:latin typeface="Montserrat" panose="00000500000000000000" pitchFamily="2" charset="-52"/>
              </a:rPr>
              <a:t>BrainBox</a:t>
            </a:r>
            <a:r>
              <a:rPr dirty="0">
                <a:latin typeface="Montserrat" panose="00000500000000000000" pitchFamily="2" charset="-52"/>
              </a:rPr>
              <a:t> AI</a:t>
            </a:r>
          </a:p>
          <a:p>
            <a:r>
              <a:rPr dirty="0">
                <a:latin typeface="Montserrat" panose="00000500000000000000" pitchFamily="2" charset="-52"/>
              </a:rPr>
              <a:t>• 75F</a:t>
            </a:r>
            <a:endParaRPr lang="ru-RU" dirty="0">
              <a:latin typeface="Montserrat" panose="00000500000000000000" pitchFamily="2" charset="-52"/>
            </a:endParaRPr>
          </a:p>
          <a:p>
            <a:r>
              <a:rPr lang="en-RU" dirty="0">
                <a:latin typeface="Montserrat" panose="00000500000000000000" pitchFamily="2" charset="-52"/>
              </a:rPr>
              <a:t>• </a:t>
            </a:r>
            <a:r>
              <a:rPr lang="en-GB" dirty="0">
                <a:latin typeface="Montserrat" panose="00000500000000000000" pitchFamily="2" charset="-52"/>
              </a:rPr>
              <a:t>Buildings IOT</a:t>
            </a:r>
            <a:endParaRPr dirty="0">
              <a:latin typeface="Montserrat" panose="00000500000000000000" pitchFamily="2" charset="-52"/>
            </a:endParaRP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F4E69E04-2CC5-BFAC-B8D1-4D522407CD46}"/>
              </a:ext>
            </a:extLst>
          </p:cNvPr>
          <p:cNvSpPr/>
          <p:nvPr/>
        </p:nvSpPr>
        <p:spPr>
          <a:xfrm>
            <a:off x="4047250" y="1073167"/>
            <a:ext cx="71891" cy="2997165"/>
          </a:xfrm>
          <a:prstGeom prst="up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atin typeface="Montserrat" panose="00000500000000000000" pitchFamily="2" charset="-52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4AC61A1-4A28-BFFA-BFDE-9B239DB2AA97}"/>
              </a:ext>
            </a:extLst>
          </p:cNvPr>
          <p:cNvSpPr/>
          <p:nvPr/>
        </p:nvSpPr>
        <p:spPr>
          <a:xfrm>
            <a:off x="1243220" y="2552053"/>
            <a:ext cx="6016752" cy="5627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77158-5874-A9D1-4B1C-DA567F72982F}"/>
              </a:ext>
            </a:extLst>
          </p:cNvPr>
          <p:cNvSpPr txBox="1"/>
          <p:nvPr/>
        </p:nvSpPr>
        <p:spPr>
          <a:xfrm>
            <a:off x="2987250" y="731852"/>
            <a:ext cx="226378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b="1" dirty="0">
                <a:latin typeface="Montserrat" panose="00000500000000000000" pitchFamily="2" charset="-52"/>
              </a:rPr>
              <a:t>Уровень аналитики</a:t>
            </a:r>
            <a:endParaRPr b="1" dirty="0"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83998-F721-18D9-9352-E154DE2A94E1}"/>
              </a:ext>
            </a:extLst>
          </p:cNvPr>
          <p:cNvSpPr txBox="1"/>
          <p:nvPr/>
        </p:nvSpPr>
        <p:spPr>
          <a:xfrm rot="5400000">
            <a:off x="6514288" y="2474131"/>
            <a:ext cx="2500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tserrat" panose="00000500000000000000" pitchFamily="2" charset="-52"/>
              </a:rPr>
              <a:t>Уровень управления</a:t>
            </a:r>
            <a:endParaRPr lang="en-RU" b="1" dirty="0">
              <a:latin typeface="Montserrat" panose="00000500000000000000" pitchFamily="2" charset="-52"/>
            </a:endParaRPr>
          </a:p>
        </p:txBody>
      </p:sp>
      <p:sp>
        <p:nvSpPr>
          <p:cNvPr id="13" name="Google Shape;76;p15">
            <a:extLst>
              <a:ext uri="{FF2B5EF4-FFF2-40B4-BE49-F238E27FC236}">
                <a16:creationId xmlns:a16="http://schemas.microsoft.com/office/drawing/2014/main" id="{1CA311A8-58F6-4968-9484-8D059892826A}"/>
              </a:ext>
            </a:extLst>
          </p:cNvPr>
          <p:cNvSpPr txBox="1"/>
          <p:nvPr/>
        </p:nvSpPr>
        <p:spPr>
          <a:xfrm>
            <a:off x="389800" y="234490"/>
            <a:ext cx="6780450" cy="41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latin typeface="Montserrat" panose="00000500000000000000" pitchFamily="2" charset="-52"/>
              </a:rPr>
              <a:t>КОНКУРЕНТНОЕ ОКРУЖЕНИЕ </a:t>
            </a:r>
          </a:p>
        </p:txBody>
      </p:sp>
      <p:pic>
        <p:nvPicPr>
          <p:cNvPr id="14" name="Рисунок 13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CEE961-0B8D-AE3F-44F0-F68300E29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1B0F69-CC16-E09A-61EF-3E234ABB2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4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22598B-590D-0367-367B-CC6ED1D62EBC}"/>
              </a:ext>
            </a:extLst>
          </p:cNvPr>
          <p:cNvSpPr txBox="1"/>
          <p:nvPr/>
        </p:nvSpPr>
        <p:spPr>
          <a:xfrm>
            <a:off x="112574" y="2017616"/>
            <a:ext cx="2640953" cy="197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SzPct val="100000"/>
              <a:buChar char="•"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Подключение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полностью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за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наш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счёт</a:t>
            </a:r>
            <a:endParaRPr lang="en-US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>
              <a:lnSpc>
                <a:spcPct val="110000"/>
              </a:lnSpc>
              <a:buSzPct val="100000"/>
              <a:buChar char="•"/>
            </a:pP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Оплата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за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результат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— 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фиксированный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процент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от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фактического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объёма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сэкономленных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затрат на энергоресурсах</a:t>
            </a:r>
            <a:endParaRPr lang="en-US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702F825-CFA3-59A7-BCEA-45516E29A54E}"/>
              </a:ext>
            </a:extLst>
          </p:cNvPr>
          <p:cNvSpPr/>
          <p:nvPr/>
        </p:nvSpPr>
        <p:spPr>
          <a:xfrm>
            <a:off x="444847" y="970638"/>
            <a:ext cx="2231054" cy="994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tx1"/>
                </a:solidFill>
                <a:latin typeface="Montserrat" panose="00000500000000000000" pitchFamily="2" charset="-52"/>
              </a:rPr>
              <a:t>Без </a:t>
            </a:r>
            <a:r>
              <a:rPr lang="en-US" b="1" dirty="0" err="1">
                <a:solidFill>
                  <a:schemeClr val="tx1"/>
                </a:solidFill>
                <a:latin typeface="Montserrat" panose="00000500000000000000" pitchFamily="2" charset="-52"/>
              </a:rPr>
              <a:t>первоначальных</a:t>
            </a:r>
            <a:r>
              <a:rPr lang="en-US" b="1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ontserrat" panose="00000500000000000000" pitchFamily="2" charset="-52"/>
              </a:rPr>
              <a:t>затрат</a:t>
            </a:r>
            <a:b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Установка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за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счёт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исполнителя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энергосервис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)</a:t>
            </a:r>
            <a:br>
              <a:rPr lang="ru-RU" b="1" dirty="0">
                <a:solidFill>
                  <a:srgbClr val="334B2F"/>
                </a:solidFill>
                <a:latin typeface="Montserrat" panose="00000500000000000000" pitchFamily="2" charset="-52"/>
              </a:rPr>
            </a:br>
            <a:endParaRPr lang="en-US" dirty="0">
              <a:latin typeface="Montserrat" panose="00000500000000000000" pitchFamily="2" charset="-52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A8FD7FF7-2E0B-CC8B-B6C6-436F77BA504E}"/>
              </a:ext>
            </a:extLst>
          </p:cNvPr>
          <p:cNvSpPr/>
          <p:nvPr/>
        </p:nvSpPr>
        <p:spPr>
          <a:xfrm>
            <a:off x="3379628" y="1162233"/>
            <a:ext cx="1898044" cy="802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tx1"/>
                </a:solidFill>
                <a:latin typeface="Montserrat" panose="00000500000000000000" pitchFamily="2" charset="-52"/>
              </a:rPr>
              <a:t>Гарантия </a:t>
            </a:r>
            <a:r>
              <a:rPr lang="en-US" b="1" dirty="0" err="1">
                <a:solidFill>
                  <a:schemeClr val="tx1"/>
                </a:solidFill>
                <a:latin typeface="Montserrat" panose="00000500000000000000" pitchFamily="2" charset="-52"/>
              </a:rPr>
              <a:t>возврата</a:t>
            </a:r>
            <a:r>
              <a:rPr lang="en-US" b="1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ontserrat" panose="00000500000000000000" pitchFamily="2" charset="-52"/>
              </a:rPr>
              <a:t>инвестиций</a:t>
            </a:r>
            <a:b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Установка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за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счёт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заказчика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</a:rPr>
              <a:t> + </a:t>
            </a:r>
            <a:r>
              <a:rPr lang="en-US" dirty="0" err="1">
                <a:solidFill>
                  <a:schemeClr val="tx1"/>
                </a:solidFill>
                <a:latin typeface="Montserrat" panose="00000500000000000000" pitchFamily="2" charset="-52"/>
              </a:rPr>
              <a:t>абонплата</a:t>
            </a:r>
            <a:endParaRPr lang="en-US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>
              <a:lnSpc>
                <a:spcPct val="110000"/>
              </a:lnSpc>
            </a:pPr>
            <a:b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endParaRPr lang="en-US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DBEC4D-0297-0BBE-3B5F-1A49EC63CA1B}"/>
              </a:ext>
            </a:extLst>
          </p:cNvPr>
          <p:cNvSpPr txBox="1"/>
          <p:nvPr/>
        </p:nvSpPr>
        <p:spPr>
          <a:xfrm>
            <a:off x="3079956" y="2017616"/>
            <a:ext cx="2497388" cy="22102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110000"/>
              </a:lnSpc>
              <a:buSzPct val="100000"/>
              <a:buChar char="•"/>
              <a:defRPr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инвестируете</a:t>
            </a:r>
            <a:r>
              <a:rPr lang="en-US" dirty="0"/>
              <a:t> в </a:t>
            </a:r>
            <a:r>
              <a:rPr lang="en-US" dirty="0" err="1"/>
              <a:t>установку</a:t>
            </a:r>
            <a:endParaRPr lang="en-US" dirty="0"/>
          </a:p>
          <a:p>
            <a:r>
              <a:rPr lang="en-US" dirty="0" err="1"/>
              <a:t>Ежемесячно</a:t>
            </a:r>
            <a:r>
              <a:rPr lang="en-US" dirty="0"/>
              <a:t> — </a:t>
            </a:r>
            <a:r>
              <a:rPr lang="en-US" dirty="0" err="1"/>
              <a:t>минимальная</a:t>
            </a:r>
            <a:r>
              <a:rPr lang="en-US" dirty="0"/>
              <a:t> </a:t>
            </a:r>
            <a:r>
              <a:rPr lang="en-US" dirty="0" err="1"/>
              <a:t>фиксированная</a:t>
            </a:r>
            <a:r>
              <a:rPr lang="en-US" dirty="0"/>
              <a:t> </a:t>
            </a:r>
            <a:r>
              <a:rPr lang="en-US" dirty="0" err="1"/>
              <a:t>абонентская</a:t>
            </a:r>
            <a:r>
              <a:rPr lang="en-US" dirty="0"/>
              <a:t> </a:t>
            </a:r>
            <a:r>
              <a:rPr lang="en-US" dirty="0" err="1"/>
              <a:t>плата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сервис</a:t>
            </a:r>
            <a:endParaRPr lang="en-US" dirty="0"/>
          </a:p>
          <a:p>
            <a:r>
              <a:rPr lang="en-US" dirty="0" err="1"/>
              <a:t>Экономия</a:t>
            </a:r>
            <a:r>
              <a:rPr lang="en-US" dirty="0"/>
              <a:t> — с </a:t>
            </a:r>
            <a:r>
              <a:rPr lang="en-US" dirty="0" err="1"/>
              <a:t>первого</a:t>
            </a:r>
            <a:r>
              <a:rPr lang="en-US" dirty="0"/>
              <a:t> </a:t>
            </a:r>
            <a:r>
              <a:rPr lang="en-US" dirty="0" err="1"/>
              <a:t>дня</a:t>
            </a:r>
            <a:r>
              <a:rPr lang="en-US" dirty="0"/>
              <a:t> </a:t>
            </a:r>
            <a:r>
              <a:rPr lang="en-US" dirty="0" err="1"/>
              <a:t>эксплуатации</a:t>
            </a:r>
            <a:endParaRPr lang="en-US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E79925D-32D4-761E-5AFE-4A24E8F87E75}"/>
              </a:ext>
            </a:extLst>
          </p:cNvPr>
          <p:cNvCxnSpPr>
            <a:cxnSpLocks/>
          </p:cNvCxnSpPr>
          <p:nvPr/>
        </p:nvCxnSpPr>
        <p:spPr>
          <a:xfrm>
            <a:off x="2880850" y="845574"/>
            <a:ext cx="0" cy="3263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 descr="Изображение выглядит как символ, логотип, Шрифт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A394D6-01D8-9C39-2598-0634EC8D8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4" y="4447739"/>
            <a:ext cx="927652" cy="6184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470629-159F-11A8-6F26-D76AE2C0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48" y="4468059"/>
            <a:ext cx="596325" cy="636081"/>
          </a:xfrm>
          <a:prstGeom prst="rect">
            <a:avLst/>
          </a:prstGeom>
        </p:spPr>
      </p:pic>
      <p:sp>
        <p:nvSpPr>
          <p:cNvPr id="5" name="Google Shape;76;p15">
            <a:extLst>
              <a:ext uri="{FF2B5EF4-FFF2-40B4-BE49-F238E27FC236}">
                <a16:creationId xmlns:a16="http://schemas.microsoft.com/office/drawing/2014/main" id="{0ED223ED-E1D1-A2FA-0960-F9897B86D251}"/>
              </a:ext>
            </a:extLst>
          </p:cNvPr>
          <p:cNvSpPr txBox="1"/>
          <p:nvPr/>
        </p:nvSpPr>
        <p:spPr>
          <a:xfrm>
            <a:off x="357922" y="245239"/>
            <a:ext cx="6780450" cy="46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"/>
              </a:rPr>
              <a:t>3 БИЗНЕС-МОДЕЛИ</a:t>
            </a:r>
          </a:p>
          <a:p>
            <a:pPr lvl="0"/>
            <a:endParaRPr lang="ru-RU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Montserrat" panose="00000500000000000000" pitchFamily="2" charset="-52"/>
              <a:sym typeface="Montserrat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6E2978C-4662-099C-AF44-A7940041540B}"/>
              </a:ext>
            </a:extLst>
          </p:cNvPr>
          <p:cNvCxnSpPr>
            <a:cxnSpLocks/>
          </p:cNvCxnSpPr>
          <p:nvPr/>
        </p:nvCxnSpPr>
        <p:spPr>
          <a:xfrm>
            <a:off x="5776450" y="773236"/>
            <a:ext cx="0" cy="3336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1">
            <a:extLst>
              <a:ext uri="{FF2B5EF4-FFF2-40B4-BE49-F238E27FC236}">
                <a16:creationId xmlns:a16="http://schemas.microsoft.com/office/drawing/2014/main" id="{1871252E-C474-F2E9-E9EA-E9DB097D8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228" y="685555"/>
            <a:ext cx="28808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"/>
              </a:rPr>
              <a:t>Лизинговая / сервисная модель (подписка + оборудование в лизинг)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"/>
            </a:endParaRPr>
          </a:p>
        </p:txBody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90CF94ED-9FB9-1B43-D051-3D60E92D8454}"/>
              </a:ext>
            </a:extLst>
          </p:cNvPr>
          <p:cNvSpPr/>
          <p:nvPr/>
        </p:nvSpPr>
        <p:spPr>
          <a:xfrm>
            <a:off x="5975557" y="2017616"/>
            <a:ext cx="2532756" cy="1607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Формат внедрения, при котором клиент получает готовую систему без крупных стартовых затрат, оплачивая лизинговые платежи и сервисное обслуживание по подписке</a:t>
            </a:r>
          </a:p>
          <a:p>
            <a:pPr>
              <a:lnSpc>
                <a:spcPct val="110000"/>
              </a:lnSpc>
            </a:pPr>
            <a:b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endParaRPr lang="en-US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</TotalTime>
  <Words>667</Words>
  <Application>Microsoft Macintosh PowerPoint</Application>
  <PresentationFormat>Экран (16:9)</PresentationFormat>
  <Paragraphs>158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Aptos</vt:lpstr>
      <vt:lpstr>Arial</vt:lpstr>
      <vt:lpstr>Montserrat SemiBold</vt:lpstr>
      <vt:lpstr>Montserrat Bold</vt:lpstr>
      <vt:lpstr>Bricolage Grotesque</vt:lpstr>
      <vt:lpstr>Montserrat</vt:lpstr>
      <vt:lpstr>-webkit-standard</vt:lpstr>
      <vt:lpstr>Aptos Display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Лэпушняну Каролина Сергеевна</cp:lastModifiedBy>
  <cp:revision>26</cp:revision>
  <dcterms:modified xsi:type="dcterms:W3CDTF">2026-05-07T12:36:33Z</dcterms:modified>
</cp:coreProperties>
</file>